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5" r:id="rId2"/>
    <p:sldId id="266" r:id="rId3"/>
    <p:sldId id="267" r:id="rId4"/>
    <p:sldId id="268" r:id="rId5"/>
    <p:sldId id="269" r:id="rId6"/>
    <p:sldId id="270" r:id="rId7"/>
    <p:sldId id="271" r:id="rId8"/>
    <p:sldId id="272" r:id="rId9"/>
    <p:sldId id="273" r:id="rId10"/>
    <p:sldId id="274" r:id="rId11"/>
    <p:sldId id="257" r:id="rId12"/>
    <p:sldId id="258" r:id="rId13"/>
    <p:sldId id="259" r:id="rId14"/>
    <p:sldId id="260" r:id="rId15"/>
    <p:sldId id="261" r:id="rId16"/>
    <p:sldId id="262" r:id="rId17"/>
    <p:sldId id="263" r:id="rId18"/>
    <p:sldId id="26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54FFB-319F-42D6-BD81-2FE5E0BD4EE7}"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CF7A8-0AFA-4DBB-9A6B-7D0F1FAAF7CB}" type="slidenum">
              <a:rPr lang="en-US" smtClean="0"/>
              <a:t>‹#›</a:t>
            </a:fld>
            <a:endParaRPr lang="en-US"/>
          </a:p>
        </p:txBody>
      </p:sp>
    </p:spTree>
    <p:extLst>
      <p:ext uri="{BB962C8B-B14F-4D97-AF65-F5344CB8AC3E}">
        <p14:creationId xmlns:p14="http://schemas.microsoft.com/office/powerpoint/2010/main" val="86283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configurable logic block (CLB) contains two slices. Each slice contains two 4-input look-up tables (LUT), carry &amp; control logic and two registers. There are two 3-state buffers associated with each CLB, that can be accessed by all the outputs of a CLB.</a:t>
            </a:r>
          </a:p>
          <a:p>
            <a:endParaRPr lang="en-US" dirty="0" smtClean="0"/>
          </a:p>
          <a:p>
            <a:r>
              <a:rPr lang="en-US" dirty="0" smtClean="0"/>
              <a:t>Xilinx  is the only major FPGA vendor that provides dedicated resources for on-chip 3-state bussing. This feature can increase the performance and lower the CLB utilization for wide multiplex functions. The Xilinx internal bus can also be extended off chip.</a:t>
            </a:r>
          </a:p>
          <a:p>
            <a:endParaRPr lang="en-US" dirty="0"/>
          </a:p>
        </p:txBody>
      </p:sp>
      <p:sp>
        <p:nvSpPr>
          <p:cNvPr id="4" name="Slide Number Placeholder 3"/>
          <p:cNvSpPr>
            <a:spLocks noGrp="1"/>
          </p:cNvSpPr>
          <p:nvPr>
            <p:ph type="sldNum" sz="quarter" idx="10"/>
          </p:nvPr>
        </p:nvSpPr>
        <p:spPr/>
        <p:txBody>
          <a:bodyPr/>
          <a:lstStyle/>
          <a:p>
            <a:pPr marL="0" marR="0" lvl="0" indent="0" algn="r" defTabSz="920750" rtl="0" eaLnBrk="0" fontAlgn="base" latinLnBrk="0" hangingPunct="0">
              <a:lnSpc>
                <a:spcPct val="100000"/>
              </a:lnSpc>
              <a:spcBef>
                <a:spcPct val="0"/>
              </a:spcBef>
              <a:spcAft>
                <a:spcPct val="0"/>
              </a:spcAft>
              <a:buClrTx/>
              <a:buSzTx/>
              <a:buFontTx/>
              <a:buNone/>
              <a:tabLst/>
              <a:defRPr/>
            </a:pPr>
            <a:fld id="{70393C07-38DD-4CFB-BECA-ADE5AEA8A541}" type="slidenum">
              <a:rPr kumimoji="0" lang="de-DE" sz="1200" b="0" i="0" u="none" strike="noStrike" kern="1200" cap="none" spc="0" normalizeH="0" baseline="0" noProof="0" smtClean="0">
                <a:ln>
                  <a:noFill/>
                </a:ln>
                <a:solidFill>
                  <a:srgbClr val="000000"/>
                </a:solidFill>
                <a:effectLst/>
                <a:uLnTx/>
                <a:uFillTx/>
                <a:latin typeface="Book Antiqua" pitchFamily="18" charset="0"/>
                <a:ea typeface="+mn-ea"/>
                <a:cs typeface="+mn-cs"/>
              </a:rPr>
              <a:pPr marL="0" marR="0" lvl="0" indent="0" algn="r" defTabSz="920750" rtl="0" eaLnBrk="0" fontAlgn="base" latinLnBrk="0" hangingPunct="0">
                <a:lnSpc>
                  <a:spcPct val="100000"/>
                </a:lnSpc>
                <a:spcBef>
                  <a:spcPct val="0"/>
                </a:spcBef>
                <a:spcAft>
                  <a:spcPct val="0"/>
                </a:spcAft>
                <a:buClrTx/>
                <a:buSzTx/>
                <a:buFontTx/>
                <a:buNone/>
                <a:tabLst/>
                <a:defRPr/>
              </a:pPr>
              <a:t>16</a:t>
            </a:fld>
            <a:endParaRPr kumimoji="0" lang="de-DE" sz="1200" b="0" i="0" u="none" strike="noStrike" kern="1200" cap="none" spc="0" normalizeH="0" baseline="0" noProof="0">
              <a:ln>
                <a:noFill/>
              </a:ln>
              <a:solidFill>
                <a:srgbClr val="000000"/>
              </a:solidFill>
              <a:effectLst/>
              <a:uLnTx/>
              <a:uFillTx/>
              <a:latin typeface="Book Antiqua" pitchFamily="18" charset="0"/>
              <a:ea typeface="+mn-ea"/>
              <a:cs typeface="+mn-cs"/>
            </a:endParaRPr>
          </a:p>
        </p:txBody>
      </p:sp>
    </p:spTree>
    <p:extLst>
      <p:ext uri="{BB962C8B-B14F-4D97-AF65-F5344CB8AC3E}">
        <p14:creationId xmlns:p14="http://schemas.microsoft.com/office/powerpoint/2010/main" val="166601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configurable logic block (CLB) contains two slices. Each slice contains two 4-input look-up tables (LUT), carry &amp; control logic and two registers. There are two 3-state buffers associated with each CLB, that can be accessed by all the outputs of a CLB.</a:t>
            </a:r>
          </a:p>
          <a:p>
            <a:endParaRPr lang="en-US" dirty="0" smtClean="0"/>
          </a:p>
          <a:p>
            <a:r>
              <a:rPr lang="en-US" dirty="0" smtClean="0"/>
              <a:t>Xilinx  is the only major FPGA vendor that provides dedicated resources for on-chip 3-state bussing. This feature can increase the performance and lower the CLB utilization for wide multiplex functions. The Xilinx internal bus can also be extended off chip.</a:t>
            </a:r>
            <a:endParaRPr lang="en-US" smtClean="0"/>
          </a:p>
          <a:p>
            <a:endParaRPr lang="en-US" dirty="0"/>
          </a:p>
        </p:txBody>
      </p:sp>
      <p:sp>
        <p:nvSpPr>
          <p:cNvPr id="4" name="Slide Number Placeholder 3"/>
          <p:cNvSpPr>
            <a:spLocks noGrp="1"/>
          </p:cNvSpPr>
          <p:nvPr>
            <p:ph type="sldNum" sz="quarter" idx="10"/>
          </p:nvPr>
        </p:nvSpPr>
        <p:spPr/>
        <p:txBody>
          <a:bodyPr/>
          <a:lstStyle/>
          <a:p>
            <a:pPr marL="0" marR="0" lvl="0" indent="0" algn="r" defTabSz="920750" rtl="0" eaLnBrk="0" fontAlgn="base" latinLnBrk="0" hangingPunct="0">
              <a:lnSpc>
                <a:spcPct val="100000"/>
              </a:lnSpc>
              <a:spcBef>
                <a:spcPct val="0"/>
              </a:spcBef>
              <a:spcAft>
                <a:spcPct val="0"/>
              </a:spcAft>
              <a:buClrTx/>
              <a:buSzTx/>
              <a:buFontTx/>
              <a:buNone/>
              <a:tabLst/>
              <a:defRPr/>
            </a:pPr>
            <a:fld id="{70393C07-38DD-4CFB-BECA-ADE5AEA8A541}" type="slidenum">
              <a:rPr kumimoji="0" lang="de-DE" sz="1200" b="0" i="0" u="none" strike="noStrike" kern="1200" cap="none" spc="0" normalizeH="0" baseline="0" noProof="0" smtClean="0">
                <a:ln>
                  <a:noFill/>
                </a:ln>
                <a:solidFill>
                  <a:srgbClr val="000000"/>
                </a:solidFill>
                <a:effectLst/>
                <a:uLnTx/>
                <a:uFillTx/>
                <a:latin typeface="Book Antiqua" pitchFamily="18" charset="0"/>
                <a:ea typeface="+mn-ea"/>
                <a:cs typeface="+mn-cs"/>
              </a:rPr>
              <a:pPr marL="0" marR="0" lvl="0" indent="0" algn="r" defTabSz="920750" rtl="0" eaLnBrk="0" fontAlgn="base" latinLnBrk="0" hangingPunct="0">
                <a:lnSpc>
                  <a:spcPct val="100000"/>
                </a:lnSpc>
                <a:spcBef>
                  <a:spcPct val="0"/>
                </a:spcBef>
                <a:spcAft>
                  <a:spcPct val="0"/>
                </a:spcAft>
                <a:buClrTx/>
                <a:buSzTx/>
                <a:buFontTx/>
                <a:buNone/>
                <a:tabLst/>
                <a:defRPr/>
              </a:pPr>
              <a:t>17</a:t>
            </a:fld>
            <a:endParaRPr kumimoji="0" lang="de-DE" sz="1200" b="0" i="0" u="none" strike="noStrike" kern="1200" cap="none" spc="0" normalizeH="0" baseline="0" noProof="0">
              <a:ln>
                <a:noFill/>
              </a:ln>
              <a:solidFill>
                <a:srgbClr val="000000"/>
              </a:solidFill>
              <a:effectLst/>
              <a:uLnTx/>
              <a:uFillTx/>
              <a:latin typeface="Book Antiqua" pitchFamily="18" charset="0"/>
              <a:ea typeface="+mn-ea"/>
              <a:cs typeface="+mn-cs"/>
            </a:endParaRPr>
          </a:p>
        </p:txBody>
      </p:sp>
    </p:spTree>
    <p:extLst>
      <p:ext uri="{BB962C8B-B14F-4D97-AF65-F5344CB8AC3E}">
        <p14:creationId xmlns:p14="http://schemas.microsoft.com/office/powerpoint/2010/main" val="102706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Book Antiqua" pitchFamily="18" charset="0"/>
                <a:ea typeface="+mn-ea"/>
                <a:cs typeface="+mn-cs"/>
              </a:rPr>
              <a:t>A </a:t>
            </a:r>
            <a:r>
              <a:rPr lang="en-US" sz="1200" b="1" kern="1200" baseline="0" dirty="0" smtClean="0">
                <a:solidFill>
                  <a:schemeClr val="tx1"/>
                </a:solidFill>
                <a:latin typeface="Book Antiqua" pitchFamily="18" charset="0"/>
                <a:ea typeface="+mn-ea"/>
                <a:cs typeface="+mn-cs"/>
              </a:rPr>
              <a:t>look up table (LUT) is a memory with a one-bit output</a:t>
            </a:r>
          </a:p>
          <a:p>
            <a:r>
              <a:rPr lang="en-US" sz="1200" kern="1200" baseline="0" dirty="0" smtClean="0">
                <a:solidFill>
                  <a:schemeClr val="tx1"/>
                </a:solidFill>
                <a:latin typeface="Book Antiqua" pitchFamily="18" charset="0"/>
                <a:ea typeface="+mn-ea"/>
                <a:cs typeface="+mn-cs"/>
              </a:rPr>
              <a:t>that essentially implements a truth table where each input combination generates a certain logic</a:t>
            </a:r>
          </a:p>
          <a:p>
            <a:r>
              <a:rPr lang="en-US" sz="1200" kern="1200" baseline="0" dirty="0" smtClean="0">
                <a:solidFill>
                  <a:schemeClr val="tx1"/>
                </a:solidFill>
                <a:latin typeface="Book Antiqua" pitchFamily="18" charset="0"/>
                <a:ea typeface="+mn-ea"/>
                <a:cs typeface="+mn-cs"/>
              </a:rPr>
              <a:t>output. The input combination is referred to as an address. The HDL synthesizer implements an</a:t>
            </a:r>
          </a:p>
          <a:p>
            <a:r>
              <a:rPr lang="en-US" sz="1200" kern="1200" baseline="0" smtClean="0">
                <a:solidFill>
                  <a:schemeClr val="tx1"/>
                </a:solidFill>
                <a:latin typeface="Book Antiqua" pitchFamily="18" charset="0"/>
                <a:ea typeface="+mn-ea"/>
                <a:cs typeface="+mn-cs"/>
              </a:rPr>
              <a:t>AND gate or other simple logic function by programming the stored elements in a LUT.</a:t>
            </a:r>
            <a:endParaRPr lang="en-US" dirty="0"/>
          </a:p>
        </p:txBody>
      </p:sp>
      <p:sp>
        <p:nvSpPr>
          <p:cNvPr id="4" name="Slide Number Placeholder 3"/>
          <p:cNvSpPr>
            <a:spLocks noGrp="1"/>
          </p:cNvSpPr>
          <p:nvPr>
            <p:ph type="sldNum" sz="quarter" idx="10"/>
          </p:nvPr>
        </p:nvSpPr>
        <p:spPr/>
        <p:txBody>
          <a:bodyPr/>
          <a:lstStyle/>
          <a:p>
            <a:pPr marL="0" marR="0" lvl="0" indent="0" algn="r" defTabSz="920750" rtl="0" eaLnBrk="0" fontAlgn="base" latinLnBrk="0" hangingPunct="0">
              <a:lnSpc>
                <a:spcPct val="100000"/>
              </a:lnSpc>
              <a:spcBef>
                <a:spcPct val="0"/>
              </a:spcBef>
              <a:spcAft>
                <a:spcPct val="0"/>
              </a:spcAft>
              <a:buClrTx/>
              <a:buSzTx/>
              <a:buFontTx/>
              <a:buNone/>
              <a:tabLst/>
              <a:defRPr/>
            </a:pPr>
            <a:fld id="{70393C07-38DD-4CFB-BECA-ADE5AEA8A541}" type="slidenum">
              <a:rPr kumimoji="0" lang="de-DE" sz="1200" b="0" i="0" u="none" strike="noStrike" kern="1200" cap="none" spc="0" normalizeH="0" baseline="0" noProof="0" smtClean="0">
                <a:ln>
                  <a:noFill/>
                </a:ln>
                <a:solidFill>
                  <a:srgbClr val="000000"/>
                </a:solidFill>
                <a:effectLst/>
                <a:uLnTx/>
                <a:uFillTx/>
                <a:latin typeface="Book Antiqua" pitchFamily="18" charset="0"/>
                <a:ea typeface="+mn-ea"/>
                <a:cs typeface="+mn-cs"/>
              </a:rPr>
              <a:pPr marL="0" marR="0" lvl="0" indent="0" algn="r" defTabSz="920750" rtl="0" eaLnBrk="0" fontAlgn="base" latinLnBrk="0" hangingPunct="0">
                <a:lnSpc>
                  <a:spcPct val="100000"/>
                </a:lnSpc>
                <a:spcBef>
                  <a:spcPct val="0"/>
                </a:spcBef>
                <a:spcAft>
                  <a:spcPct val="0"/>
                </a:spcAft>
                <a:buClrTx/>
                <a:buSzTx/>
                <a:buFontTx/>
                <a:buNone/>
                <a:tabLst/>
                <a:defRPr/>
              </a:pPr>
              <a:t>18</a:t>
            </a:fld>
            <a:endParaRPr kumimoji="0" lang="de-DE" sz="1200" b="0" i="0" u="none" strike="noStrike" kern="1200" cap="none" spc="0" normalizeH="0" baseline="0" noProof="0">
              <a:ln>
                <a:noFill/>
              </a:ln>
              <a:solidFill>
                <a:srgbClr val="000000"/>
              </a:solidFill>
              <a:effectLst/>
              <a:uLnTx/>
              <a:uFillTx/>
              <a:latin typeface="Book Antiqua" pitchFamily="18" charset="0"/>
              <a:ea typeface="+mn-ea"/>
              <a:cs typeface="+mn-cs"/>
            </a:endParaRPr>
          </a:p>
        </p:txBody>
      </p:sp>
    </p:spTree>
    <p:extLst>
      <p:ext uri="{BB962C8B-B14F-4D97-AF65-F5344CB8AC3E}">
        <p14:creationId xmlns:p14="http://schemas.microsoft.com/office/powerpoint/2010/main" val="285786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9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6C0017-CCAE-4053-B875-1730041FB358}"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0EAD2-D25C-48D2-98A0-13978E764925}" type="slidenum">
              <a:rPr lang="en-US" smtClean="0"/>
              <a:t>‹#›</a:t>
            </a:fld>
            <a:endParaRPr lang="en-US"/>
          </a:p>
        </p:txBody>
      </p:sp>
    </p:spTree>
    <p:extLst>
      <p:ext uri="{BB962C8B-B14F-4D97-AF65-F5344CB8AC3E}">
        <p14:creationId xmlns:p14="http://schemas.microsoft.com/office/powerpoint/2010/main" val="180643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C0017-CCAE-4053-B875-1730041FB358}"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0EAD2-D25C-48D2-98A0-13978E764925}" type="slidenum">
              <a:rPr lang="en-US" smtClean="0"/>
              <a:t>‹#›</a:t>
            </a:fld>
            <a:endParaRPr lang="en-US"/>
          </a:p>
        </p:txBody>
      </p:sp>
    </p:spTree>
    <p:extLst>
      <p:ext uri="{BB962C8B-B14F-4D97-AF65-F5344CB8AC3E}">
        <p14:creationId xmlns:p14="http://schemas.microsoft.com/office/powerpoint/2010/main" val="336843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C0017-CCAE-4053-B875-1730041FB358}"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0EAD2-D25C-48D2-98A0-13978E764925}" type="slidenum">
              <a:rPr lang="en-US" smtClean="0"/>
              <a:t>‹#›</a:t>
            </a:fld>
            <a:endParaRPr lang="en-US"/>
          </a:p>
        </p:txBody>
      </p:sp>
    </p:spTree>
    <p:extLst>
      <p:ext uri="{BB962C8B-B14F-4D97-AF65-F5344CB8AC3E}">
        <p14:creationId xmlns:p14="http://schemas.microsoft.com/office/powerpoint/2010/main" val="179891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1" y="304800"/>
            <a:ext cx="1003300" cy="3683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143000"/>
            <a:ext cx="5130800" cy="2209800"/>
          </a:xfrm>
        </p:spPr>
        <p:txBody>
          <a:bodyPr/>
          <a:lstStyle/>
          <a:p>
            <a:pPr lvl="0"/>
            <a:endParaRPr lang="en-US" noProof="0" smtClean="0"/>
          </a:p>
        </p:txBody>
      </p:sp>
      <p:sp>
        <p:nvSpPr>
          <p:cNvPr id="4" name="Text Placeholder 3"/>
          <p:cNvSpPr>
            <a:spLocks noGrp="1"/>
          </p:cNvSpPr>
          <p:nvPr>
            <p:ph type="body" sz="half" idx="2"/>
          </p:nvPr>
        </p:nvSpPr>
        <p:spPr>
          <a:xfrm>
            <a:off x="6248400" y="1143000"/>
            <a:ext cx="51308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54326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1" y="304800"/>
            <a:ext cx="1003300" cy="368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43000"/>
            <a:ext cx="51308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143000"/>
            <a:ext cx="51308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37990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C0017-CCAE-4053-B875-1730041FB358}"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0EAD2-D25C-48D2-98A0-13978E764925}" type="slidenum">
              <a:rPr lang="en-US" smtClean="0"/>
              <a:t>‹#›</a:t>
            </a:fld>
            <a:endParaRPr lang="en-US"/>
          </a:p>
        </p:txBody>
      </p:sp>
    </p:spTree>
    <p:extLst>
      <p:ext uri="{BB962C8B-B14F-4D97-AF65-F5344CB8AC3E}">
        <p14:creationId xmlns:p14="http://schemas.microsoft.com/office/powerpoint/2010/main" val="285159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6C0017-CCAE-4053-B875-1730041FB358}"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0EAD2-D25C-48D2-98A0-13978E764925}" type="slidenum">
              <a:rPr lang="en-US" smtClean="0"/>
              <a:t>‹#›</a:t>
            </a:fld>
            <a:endParaRPr lang="en-US"/>
          </a:p>
        </p:txBody>
      </p:sp>
    </p:spTree>
    <p:extLst>
      <p:ext uri="{BB962C8B-B14F-4D97-AF65-F5344CB8AC3E}">
        <p14:creationId xmlns:p14="http://schemas.microsoft.com/office/powerpoint/2010/main" val="21333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6C0017-CCAE-4053-B875-1730041FB358}"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0EAD2-D25C-48D2-98A0-13978E764925}" type="slidenum">
              <a:rPr lang="en-US" smtClean="0"/>
              <a:t>‹#›</a:t>
            </a:fld>
            <a:endParaRPr lang="en-US"/>
          </a:p>
        </p:txBody>
      </p:sp>
    </p:spTree>
    <p:extLst>
      <p:ext uri="{BB962C8B-B14F-4D97-AF65-F5344CB8AC3E}">
        <p14:creationId xmlns:p14="http://schemas.microsoft.com/office/powerpoint/2010/main" val="73440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6C0017-CCAE-4053-B875-1730041FB358}" type="datetimeFigureOut">
              <a:rPr lang="en-US" smtClean="0"/>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0EAD2-D25C-48D2-98A0-13978E764925}" type="slidenum">
              <a:rPr lang="en-US" smtClean="0"/>
              <a:t>‹#›</a:t>
            </a:fld>
            <a:endParaRPr lang="en-US"/>
          </a:p>
        </p:txBody>
      </p:sp>
    </p:spTree>
    <p:extLst>
      <p:ext uri="{BB962C8B-B14F-4D97-AF65-F5344CB8AC3E}">
        <p14:creationId xmlns:p14="http://schemas.microsoft.com/office/powerpoint/2010/main" val="161128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6C0017-CCAE-4053-B875-1730041FB358}" type="datetimeFigureOut">
              <a:rPr lang="en-US" smtClean="0"/>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0EAD2-D25C-48D2-98A0-13978E764925}" type="slidenum">
              <a:rPr lang="en-US" smtClean="0"/>
              <a:t>‹#›</a:t>
            </a:fld>
            <a:endParaRPr lang="en-US"/>
          </a:p>
        </p:txBody>
      </p:sp>
    </p:spTree>
    <p:extLst>
      <p:ext uri="{BB962C8B-B14F-4D97-AF65-F5344CB8AC3E}">
        <p14:creationId xmlns:p14="http://schemas.microsoft.com/office/powerpoint/2010/main" val="198462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C0017-CCAE-4053-B875-1730041FB358}" type="datetimeFigureOut">
              <a:rPr lang="en-US" smtClean="0"/>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0EAD2-D25C-48D2-98A0-13978E764925}" type="slidenum">
              <a:rPr lang="en-US" smtClean="0"/>
              <a:t>‹#›</a:t>
            </a:fld>
            <a:endParaRPr lang="en-US"/>
          </a:p>
        </p:txBody>
      </p:sp>
    </p:spTree>
    <p:extLst>
      <p:ext uri="{BB962C8B-B14F-4D97-AF65-F5344CB8AC3E}">
        <p14:creationId xmlns:p14="http://schemas.microsoft.com/office/powerpoint/2010/main" val="285946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C0017-CCAE-4053-B875-1730041FB358}"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0EAD2-D25C-48D2-98A0-13978E764925}" type="slidenum">
              <a:rPr lang="en-US" smtClean="0"/>
              <a:t>‹#›</a:t>
            </a:fld>
            <a:endParaRPr lang="en-US"/>
          </a:p>
        </p:txBody>
      </p:sp>
    </p:spTree>
    <p:extLst>
      <p:ext uri="{BB962C8B-B14F-4D97-AF65-F5344CB8AC3E}">
        <p14:creationId xmlns:p14="http://schemas.microsoft.com/office/powerpoint/2010/main" val="327476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C0017-CCAE-4053-B875-1730041FB358}"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0EAD2-D25C-48D2-98A0-13978E764925}" type="slidenum">
              <a:rPr lang="en-US" smtClean="0"/>
              <a:t>‹#›</a:t>
            </a:fld>
            <a:endParaRPr lang="en-US"/>
          </a:p>
        </p:txBody>
      </p:sp>
    </p:spTree>
    <p:extLst>
      <p:ext uri="{BB962C8B-B14F-4D97-AF65-F5344CB8AC3E}">
        <p14:creationId xmlns:p14="http://schemas.microsoft.com/office/powerpoint/2010/main" val="25690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C0017-CCAE-4053-B875-1730041FB358}" type="datetimeFigureOut">
              <a:rPr lang="en-US" smtClean="0"/>
              <a:t>3/19/2019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0EAD2-D25C-48D2-98A0-13978E764925}" type="slidenum">
              <a:rPr lang="en-US" smtClean="0"/>
              <a:t>‹#›</a:t>
            </a:fld>
            <a:endParaRPr lang="en-US"/>
          </a:p>
        </p:txBody>
      </p:sp>
    </p:spTree>
    <p:extLst>
      <p:ext uri="{BB962C8B-B14F-4D97-AF65-F5344CB8AC3E}">
        <p14:creationId xmlns:p14="http://schemas.microsoft.com/office/powerpoint/2010/main" val="3435127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8122" y="249238"/>
            <a:ext cx="7416800" cy="685800"/>
          </a:xfrm>
          <a:noFill/>
        </p:spPr>
        <p:txBody>
          <a:bodyPr vert="horz" wrap="square" lIns="90488" tIns="44450" rIns="90488" bIns="44450" rtlCol="0" anchor="ctr">
            <a:normAutofit fontScale="90000"/>
          </a:bodyPr>
          <a:lstStyle/>
          <a:p>
            <a:r>
              <a:rPr lang="en-US" altLang="en-US" dirty="0" smtClean="0"/>
              <a:t>What is Reconfigurable Computing?</a:t>
            </a:r>
          </a:p>
        </p:txBody>
      </p:sp>
      <p:sp>
        <p:nvSpPr>
          <p:cNvPr id="5123" name="Rectangle 3"/>
          <p:cNvSpPr>
            <a:spLocks noGrp="1" noChangeArrowheads="1"/>
          </p:cNvSpPr>
          <p:nvPr>
            <p:ph idx="1"/>
          </p:nvPr>
        </p:nvSpPr>
        <p:spPr>
          <a:xfrm>
            <a:off x="2050473" y="1228724"/>
            <a:ext cx="7264400" cy="5310188"/>
          </a:xfrm>
          <a:noFill/>
        </p:spPr>
        <p:txBody>
          <a:bodyPr vert="horz" lIns="90488" tIns="44450" rIns="90488" bIns="44450" rtlCol="0">
            <a:normAutofit/>
          </a:bodyPr>
          <a:lstStyle/>
          <a:p>
            <a:pPr lvl="1"/>
            <a:r>
              <a:rPr lang="en-US" altLang="en-US" dirty="0"/>
              <a:t>Computation using </a:t>
            </a:r>
            <a:r>
              <a:rPr lang="en-US" altLang="en-US" i="1" dirty="0">
                <a:solidFill>
                  <a:schemeClr val="accent1"/>
                </a:solidFill>
              </a:rPr>
              <a:t>hardware</a:t>
            </a:r>
            <a:r>
              <a:rPr lang="en-US" altLang="en-US" dirty="0"/>
              <a:t> that can </a:t>
            </a:r>
            <a:r>
              <a:rPr lang="en-US" altLang="en-US" i="1" dirty="0">
                <a:solidFill>
                  <a:schemeClr val="accent2"/>
                </a:solidFill>
              </a:rPr>
              <a:t>adapt</a:t>
            </a:r>
            <a:r>
              <a:rPr lang="en-US" altLang="en-US" dirty="0"/>
              <a:t> at the logic level to solve </a:t>
            </a:r>
            <a:r>
              <a:rPr lang="en-US" altLang="en-US" i="1" dirty="0">
                <a:solidFill>
                  <a:srgbClr val="005400"/>
                </a:solidFill>
              </a:rPr>
              <a:t>specific</a:t>
            </a:r>
            <a:r>
              <a:rPr lang="en-US" altLang="en-US" dirty="0"/>
              <a:t> problems</a:t>
            </a:r>
          </a:p>
          <a:p>
            <a:pPr lvl="1"/>
            <a:endParaRPr lang="en-US" altLang="en-US" dirty="0"/>
          </a:p>
          <a:p>
            <a:pPr marL="285750" indent="-285750"/>
            <a:r>
              <a:rPr lang="en-US" altLang="en-US" i="1" dirty="0" smtClean="0">
                <a:solidFill>
                  <a:schemeClr val="accent2"/>
                </a:solidFill>
              </a:rPr>
              <a:t>Why is this interesting?</a:t>
            </a:r>
          </a:p>
          <a:p>
            <a:pPr lvl="1"/>
            <a:r>
              <a:rPr lang="en-US" altLang="en-US" sz="2000" dirty="0"/>
              <a:t>Many applications are poorly suited to microprocessors</a:t>
            </a:r>
          </a:p>
          <a:p>
            <a:pPr lvl="1"/>
            <a:r>
              <a:rPr lang="en-US" altLang="en-US" sz="2000" dirty="0"/>
              <a:t>VLSI “explosion” provides increasing resources. How can we use them?</a:t>
            </a:r>
          </a:p>
          <a:p>
            <a:pPr lvl="2"/>
            <a:r>
              <a:rPr lang="en-US" altLang="en-US" dirty="0"/>
              <a:t>“field-programmable” devices</a:t>
            </a:r>
          </a:p>
          <a:p>
            <a:pPr lvl="1"/>
            <a:r>
              <a:rPr lang="en-US" altLang="en-US" sz="2000" dirty="0"/>
              <a:t>Allows for high performance, bug fixes, and fast time-to market for a selection of applications</a:t>
            </a:r>
          </a:p>
          <a:p>
            <a:pPr lvl="1">
              <a:buNone/>
            </a:pPr>
            <a:endParaRPr lang="en-US" altLang="en-US" dirty="0" smtClean="0"/>
          </a:p>
          <a:p>
            <a:pPr marL="285750" indent="-285750"/>
            <a:endParaRPr lang="en-US" altLang="en-US" dirty="0" smtClean="0"/>
          </a:p>
        </p:txBody>
      </p:sp>
      <p:sp>
        <p:nvSpPr>
          <p:cNvPr id="2" name="Slide Number Placeholder 1"/>
          <p:cNvSpPr>
            <a:spLocks noGrp="1"/>
          </p:cNvSpPr>
          <p:nvPr>
            <p:ph type="sldNum" sz="quarter" idx="12"/>
          </p:nvPr>
        </p:nvSpPr>
        <p:spPr/>
        <p:txBody>
          <a:bodyPr/>
          <a:lstStyle/>
          <a:p>
            <a:fld id="{88052B49-B001-4BD4-AB97-993CC8622380}" type="slidenum">
              <a:rPr lang="en-GB" smtClean="0"/>
              <a:t>1</a:t>
            </a:fld>
            <a:endParaRPr lang="en-GB"/>
          </a:p>
        </p:txBody>
      </p:sp>
    </p:spTree>
    <p:extLst>
      <p:ext uri="{BB962C8B-B14F-4D97-AF65-F5344CB8AC3E}">
        <p14:creationId xmlns:p14="http://schemas.microsoft.com/office/powerpoint/2010/main" val="609653967"/>
      </p:ext>
    </p:extLst>
  </p:cSld>
  <p:clrMapOvr>
    <a:masterClrMapping/>
  </p:clrMapOvr>
  <p:transition advTm="190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enter image description he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676401"/>
            <a:ext cx="8816066" cy="36508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2324100" y="304800"/>
            <a:ext cx="6210300" cy="304800"/>
          </a:xfrm>
          <a:noFill/>
        </p:spPr>
        <p:txBody>
          <a:bodyPr vert="horz" wrap="square" lIns="90488" tIns="44450" rIns="90488" bIns="44450" rtlCol="0" anchor="ctr">
            <a:normAutofit fontScale="90000"/>
          </a:bodyPr>
          <a:lstStyle/>
          <a:p>
            <a:r>
              <a:rPr lang="en-US" altLang="en-US" dirty="0" smtClean="0"/>
              <a:t>Implementation Spectrum</a:t>
            </a:r>
          </a:p>
        </p:txBody>
      </p:sp>
      <p:sp>
        <p:nvSpPr>
          <p:cNvPr id="5" name="Slide Number Placeholder 4"/>
          <p:cNvSpPr>
            <a:spLocks noGrp="1"/>
          </p:cNvSpPr>
          <p:nvPr>
            <p:ph type="sldNum" sz="quarter" idx="12"/>
          </p:nvPr>
        </p:nvSpPr>
        <p:spPr/>
        <p:txBody>
          <a:bodyPr/>
          <a:lstStyle/>
          <a:p>
            <a:fld id="{88052B49-B001-4BD4-AB97-993CC8622380}" type="slidenum">
              <a:rPr lang="en-GB" smtClean="0"/>
              <a:t>10</a:t>
            </a:fld>
            <a:endParaRPr lang="en-GB"/>
          </a:p>
        </p:txBody>
      </p:sp>
    </p:spTree>
    <p:extLst>
      <p:ext uri="{BB962C8B-B14F-4D97-AF65-F5344CB8AC3E}">
        <p14:creationId xmlns:p14="http://schemas.microsoft.com/office/powerpoint/2010/main" val="22551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samkerr.files.wordpress.com/2009/09/556px-fpga_xilinx_spartan.jpg?w=278&amp;h=300"/>
          <p:cNvPicPr>
            <a:picLocks noChangeAspect="1" noChangeArrowheads="1"/>
          </p:cNvPicPr>
          <p:nvPr/>
        </p:nvPicPr>
        <p:blipFill>
          <a:blip r:embed="rId2" cstate="print"/>
          <a:srcRect/>
          <a:stretch>
            <a:fillRect/>
          </a:stretch>
        </p:blipFill>
        <p:spPr bwMode="auto">
          <a:xfrm>
            <a:off x="1415480" y="836712"/>
            <a:ext cx="4017034" cy="4320480"/>
          </a:xfrm>
          <a:prstGeom prst="rect">
            <a:avLst/>
          </a:prstGeom>
          <a:noFill/>
        </p:spPr>
      </p:pic>
      <p:sp>
        <p:nvSpPr>
          <p:cNvPr id="7" name="Title 1"/>
          <p:cNvSpPr>
            <a:spLocks noGrp="1"/>
          </p:cNvSpPr>
          <p:nvPr>
            <p:ph type="title"/>
          </p:nvPr>
        </p:nvSpPr>
        <p:spPr>
          <a:xfrm>
            <a:off x="910208" y="-264267"/>
            <a:ext cx="10515600" cy="1325563"/>
          </a:xfrm>
        </p:spPr>
        <p:txBody>
          <a:bodyPr/>
          <a:lstStyle/>
          <a:p>
            <a:r>
              <a:rPr lang="tr-TR" dirty="0" smtClean="0"/>
              <a:t>Motivation: What is an </a:t>
            </a:r>
            <a:r>
              <a:rPr lang="de-DE" dirty="0" smtClean="0"/>
              <a:t>FPGA</a:t>
            </a:r>
            <a:r>
              <a:rPr lang="tr-TR" dirty="0" smtClean="0"/>
              <a:t>?</a:t>
            </a:r>
            <a:endParaRPr lang="en-US" dirty="0" smtClean="0"/>
          </a:p>
        </p:txBody>
      </p:sp>
      <p:pic>
        <p:nvPicPr>
          <p:cNvPr id="66566" name="Picture 6" descr="http://t0.gstatic.com/images?q=tbn:ANd9GcTeDVkUpXKqL0KJm0OChWjC2cqao0HbSdc3n_PynqjjI-JhtXdsVw"/>
          <p:cNvPicPr>
            <a:picLocks noChangeAspect="1" noChangeArrowheads="1"/>
          </p:cNvPicPr>
          <p:nvPr/>
        </p:nvPicPr>
        <p:blipFill>
          <a:blip r:embed="rId3" cstate="print"/>
          <a:srcRect/>
          <a:stretch>
            <a:fillRect/>
          </a:stretch>
        </p:blipFill>
        <p:spPr bwMode="auto">
          <a:xfrm>
            <a:off x="5591944" y="836712"/>
            <a:ext cx="5172938" cy="4032448"/>
          </a:xfrm>
          <a:prstGeom prst="rect">
            <a:avLst/>
          </a:prstGeom>
          <a:noFill/>
        </p:spPr>
      </p:pic>
      <p:sp>
        <p:nvSpPr>
          <p:cNvPr id="9" name="Rectangle 8"/>
          <p:cNvSpPr/>
          <p:nvPr/>
        </p:nvSpPr>
        <p:spPr>
          <a:xfrm>
            <a:off x="1415480" y="5157193"/>
            <a:ext cx="9505056" cy="1200329"/>
          </a:xfrm>
          <a:prstGeom prst="rect">
            <a:avLst/>
          </a:prstGeom>
        </p:spPr>
        <p:txBody>
          <a:bodyPr wrap="square">
            <a:spAutoFit/>
          </a:bodyPr>
          <a:lstStyle/>
          <a:p>
            <a:pPr eaLnBrk="0" fontAlgn="base" hangingPunct="0">
              <a:spcBef>
                <a:spcPct val="0"/>
              </a:spcBef>
              <a:spcAft>
                <a:spcPct val="0"/>
              </a:spcAft>
            </a:pPr>
            <a:r>
              <a:rPr lang="en-US" sz="2400" dirty="0">
                <a:solidFill>
                  <a:srgbClr val="000000"/>
                </a:solidFill>
                <a:latin typeface="Book Antiqua" pitchFamily="18" charset="0"/>
              </a:rPr>
              <a:t>A </a:t>
            </a:r>
            <a:r>
              <a:rPr lang="en-US" sz="2400" b="1" dirty="0">
                <a:solidFill>
                  <a:srgbClr val="000000"/>
                </a:solidFill>
                <a:latin typeface="Book Antiqua" pitchFamily="18" charset="0"/>
              </a:rPr>
              <a:t>Field Programmable Gate Array</a:t>
            </a:r>
            <a:r>
              <a:rPr lang="en-US" sz="2400" dirty="0">
                <a:solidFill>
                  <a:srgbClr val="000000"/>
                </a:solidFill>
                <a:latin typeface="Book Antiqua" pitchFamily="18" charset="0"/>
              </a:rPr>
              <a:t> (FPGA) is a Programmable Logic Device(PLD) with higher densities and capable of implementing different functions in a short period of time. </a:t>
            </a:r>
            <a:endParaRPr lang="tr-TR" sz="2400" dirty="0">
              <a:solidFill>
                <a:srgbClr val="000000"/>
              </a:solidFill>
              <a:latin typeface="Book Antiqua" pitchFamily="18" charset="0"/>
            </a:endParaRPr>
          </a:p>
        </p:txBody>
      </p:sp>
    </p:spTree>
    <p:extLst>
      <p:ext uri="{BB962C8B-B14F-4D97-AF65-F5344CB8AC3E}">
        <p14:creationId xmlns:p14="http://schemas.microsoft.com/office/powerpoint/2010/main" val="102086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49"/>
          <p:cNvGrpSpPr/>
          <p:nvPr/>
        </p:nvGrpSpPr>
        <p:grpSpPr>
          <a:xfrm>
            <a:off x="1259943" y="1371600"/>
            <a:ext cx="5669176" cy="4145632"/>
            <a:chOff x="762000" y="1371600"/>
            <a:chExt cx="6764856" cy="4648200"/>
          </a:xfrm>
        </p:grpSpPr>
        <p:sp>
          <p:nvSpPr>
            <p:cNvPr id="227330" name="Oval 2"/>
            <p:cNvSpPr>
              <a:spLocks noChangeArrowheads="1"/>
            </p:cNvSpPr>
            <p:nvPr/>
          </p:nvSpPr>
          <p:spPr bwMode="auto">
            <a:xfrm>
              <a:off x="4876800" y="3657600"/>
              <a:ext cx="358775" cy="252413"/>
            </a:xfrm>
            <a:prstGeom prst="ellipse">
              <a:avLst/>
            </a:prstGeom>
            <a:noFill/>
            <a:ln w="222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nvGrpSpPr>
            <p:cNvPr id="3" name="Group 3"/>
            <p:cNvGrpSpPr>
              <a:grpSpLocks/>
            </p:cNvGrpSpPr>
            <p:nvPr/>
          </p:nvGrpSpPr>
          <p:grpSpPr bwMode="auto">
            <a:xfrm>
              <a:off x="762000" y="1371600"/>
              <a:ext cx="4597400" cy="4648200"/>
              <a:chOff x="1200" y="864"/>
              <a:chExt cx="2896" cy="2928"/>
            </a:xfrm>
          </p:grpSpPr>
          <p:grpSp>
            <p:nvGrpSpPr>
              <p:cNvPr id="4" name="Group 4"/>
              <p:cNvGrpSpPr>
                <a:grpSpLocks/>
              </p:cNvGrpSpPr>
              <p:nvPr/>
            </p:nvGrpSpPr>
            <p:grpSpPr bwMode="auto">
              <a:xfrm>
                <a:off x="1313" y="1204"/>
                <a:ext cx="181" cy="2248"/>
                <a:chOff x="1968" y="1008"/>
                <a:chExt cx="384" cy="4752"/>
              </a:xfrm>
            </p:grpSpPr>
            <p:grpSp>
              <p:nvGrpSpPr>
                <p:cNvPr id="5" name="Group 5"/>
                <p:cNvGrpSpPr>
                  <a:grpSpLocks/>
                </p:cNvGrpSpPr>
                <p:nvPr/>
              </p:nvGrpSpPr>
              <p:grpSpPr bwMode="auto">
                <a:xfrm>
                  <a:off x="1968" y="1008"/>
                  <a:ext cx="384" cy="192"/>
                  <a:chOff x="2304" y="2160"/>
                  <a:chExt cx="384" cy="192"/>
                </a:xfrm>
              </p:grpSpPr>
              <p:sp>
                <p:nvSpPr>
                  <p:cNvPr id="227334" name="Rectangle 6"/>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35" name="Line 7"/>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36" name="Line 8"/>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37" name="Line 9"/>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38" name="Line 10"/>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6" name="Group 11"/>
                <p:cNvGrpSpPr>
                  <a:grpSpLocks/>
                </p:cNvGrpSpPr>
                <p:nvPr/>
              </p:nvGrpSpPr>
              <p:grpSpPr bwMode="auto">
                <a:xfrm>
                  <a:off x="1968" y="1248"/>
                  <a:ext cx="384" cy="192"/>
                  <a:chOff x="2304" y="2160"/>
                  <a:chExt cx="384" cy="192"/>
                </a:xfrm>
              </p:grpSpPr>
              <p:sp>
                <p:nvSpPr>
                  <p:cNvPr id="227340" name="Rectangle 12"/>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41" name="Line 13"/>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42" name="Line 14"/>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43" name="Line 15"/>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44" name="Line 16"/>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7" name="Group 17"/>
                <p:cNvGrpSpPr>
                  <a:grpSpLocks/>
                </p:cNvGrpSpPr>
                <p:nvPr/>
              </p:nvGrpSpPr>
              <p:grpSpPr bwMode="auto">
                <a:xfrm>
                  <a:off x="1968" y="1488"/>
                  <a:ext cx="384" cy="192"/>
                  <a:chOff x="2304" y="2160"/>
                  <a:chExt cx="384" cy="192"/>
                </a:xfrm>
              </p:grpSpPr>
              <p:sp>
                <p:nvSpPr>
                  <p:cNvPr id="227346" name="Rectangle 18"/>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47" name="Line 19"/>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48" name="Line 20"/>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49" name="Line 21"/>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50" name="Line 22"/>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8" name="Group 23"/>
                <p:cNvGrpSpPr>
                  <a:grpSpLocks/>
                </p:cNvGrpSpPr>
                <p:nvPr/>
              </p:nvGrpSpPr>
              <p:grpSpPr bwMode="auto">
                <a:xfrm>
                  <a:off x="1968" y="1728"/>
                  <a:ext cx="384" cy="192"/>
                  <a:chOff x="2304" y="2160"/>
                  <a:chExt cx="384" cy="192"/>
                </a:xfrm>
              </p:grpSpPr>
              <p:sp>
                <p:nvSpPr>
                  <p:cNvPr id="227352" name="Rectangle 24"/>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53" name="Line 25"/>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54" name="Line 26"/>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55" name="Line 27"/>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56" name="Line 28"/>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9" name="Group 29"/>
                <p:cNvGrpSpPr>
                  <a:grpSpLocks/>
                </p:cNvGrpSpPr>
                <p:nvPr/>
              </p:nvGrpSpPr>
              <p:grpSpPr bwMode="auto">
                <a:xfrm>
                  <a:off x="1968" y="1968"/>
                  <a:ext cx="384" cy="192"/>
                  <a:chOff x="2304" y="2160"/>
                  <a:chExt cx="384" cy="192"/>
                </a:xfrm>
              </p:grpSpPr>
              <p:sp>
                <p:nvSpPr>
                  <p:cNvPr id="227358" name="Rectangle 30"/>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59" name="Line 31"/>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60" name="Line 32"/>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61" name="Line 33"/>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62" name="Line 34"/>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10" name="Group 35"/>
                <p:cNvGrpSpPr>
                  <a:grpSpLocks/>
                </p:cNvGrpSpPr>
                <p:nvPr/>
              </p:nvGrpSpPr>
              <p:grpSpPr bwMode="auto">
                <a:xfrm>
                  <a:off x="1968" y="2208"/>
                  <a:ext cx="384" cy="192"/>
                  <a:chOff x="2304" y="2160"/>
                  <a:chExt cx="384" cy="192"/>
                </a:xfrm>
              </p:grpSpPr>
              <p:sp>
                <p:nvSpPr>
                  <p:cNvPr id="227364" name="Rectangle 36"/>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65" name="Line 37"/>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66" name="Line 38"/>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67" name="Line 39"/>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68" name="Line 40"/>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11" name="Group 41"/>
                <p:cNvGrpSpPr>
                  <a:grpSpLocks/>
                </p:cNvGrpSpPr>
                <p:nvPr/>
              </p:nvGrpSpPr>
              <p:grpSpPr bwMode="auto">
                <a:xfrm>
                  <a:off x="1968" y="2448"/>
                  <a:ext cx="384" cy="192"/>
                  <a:chOff x="2304" y="2160"/>
                  <a:chExt cx="384" cy="192"/>
                </a:xfrm>
              </p:grpSpPr>
              <p:sp>
                <p:nvSpPr>
                  <p:cNvPr id="227370" name="Rectangle 42"/>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71" name="Line 43"/>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72" name="Line 44"/>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73" name="Line 45"/>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74" name="Line 46"/>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12" name="Group 47"/>
                <p:cNvGrpSpPr>
                  <a:grpSpLocks/>
                </p:cNvGrpSpPr>
                <p:nvPr/>
              </p:nvGrpSpPr>
              <p:grpSpPr bwMode="auto">
                <a:xfrm>
                  <a:off x="1968" y="2688"/>
                  <a:ext cx="384" cy="192"/>
                  <a:chOff x="2304" y="2160"/>
                  <a:chExt cx="384" cy="192"/>
                </a:xfrm>
              </p:grpSpPr>
              <p:sp>
                <p:nvSpPr>
                  <p:cNvPr id="227376" name="Rectangle 48"/>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77" name="Line 49"/>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78" name="Line 50"/>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79" name="Line 51"/>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80" name="Line 52"/>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13" name="Group 53"/>
                <p:cNvGrpSpPr>
                  <a:grpSpLocks/>
                </p:cNvGrpSpPr>
                <p:nvPr/>
              </p:nvGrpSpPr>
              <p:grpSpPr bwMode="auto">
                <a:xfrm>
                  <a:off x="1968" y="2928"/>
                  <a:ext cx="384" cy="192"/>
                  <a:chOff x="2304" y="2160"/>
                  <a:chExt cx="384" cy="192"/>
                </a:xfrm>
              </p:grpSpPr>
              <p:sp>
                <p:nvSpPr>
                  <p:cNvPr id="227382" name="Rectangle 54"/>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83" name="Line 55"/>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84" name="Line 56"/>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85" name="Line 57"/>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86" name="Line 58"/>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14" name="Group 59"/>
                <p:cNvGrpSpPr>
                  <a:grpSpLocks/>
                </p:cNvGrpSpPr>
                <p:nvPr/>
              </p:nvGrpSpPr>
              <p:grpSpPr bwMode="auto">
                <a:xfrm>
                  <a:off x="1968" y="3168"/>
                  <a:ext cx="384" cy="192"/>
                  <a:chOff x="2304" y="2160"/>
                  <a:chExt cx="384" cy="192"/>
                </a:xfrm>
              </p:grpSpPr>
              <p:sp>
                <p:nvSpPr>
                  <p:cNvPr id="227388" name="Rectangle 60"/>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89" name="Line 61"/>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90" name="Line 62"/>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91" name="Line 63"/>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92" name="Line 64"/>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15" name="Group 65"/>
                <p:cNvGrpSpPr>
                  <a:grpSpLocks/>
                </p:cNvGrpSpPr>
                <p:nvPr/>
              </p:nvGrpSpPr>
              <p:grpSpPr bwMode="auto">
                <a:xfrm>
                  <a:off x="1968" y="3408"/>
                  <a:ext cx="384" cy="192"/>
                  <a:chOff x="2304" y="2160"/>
                  <a:chExt cx="384" cy="192"/>
                </a:xfrm>
              </p:grpSpPr>
              <p:sp>
                <p:nvSpPr>
                  <p:cNvPr id="227394" name="Rectangle 66"/>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95" name="Line 67"/>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96" name="Line 68"/>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97" name="Line 69"/>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398" name="Line 70"/>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16" name="Group 71"/>
                <p:cNvGrpSpPr>
                  <a:grpSpLocks/>
                </p:cNvGrpSpPr>
                <p:nvPr/>
              </p:nvGrpSpPr>
              <p:grpSpPr bwMode="auto">
                <a:xfrm>
                  <a:off x="1968" y="3648"/>
                  <a:ext cx="384" cy="192"/>
                  <a:chOff x="2304" y="2160"/>
                  <a:chExt cx="384" cy="192"/>
                </a:xfrm>
              </p:grpSpPr>
              <p:sp>
                <p:nvSpPr>
                  <p:cNvPr id="227400" name="Rectangle 72"/>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01" name="Line 73"/>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02" name="Line 74"/>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03" name="Line 75"/>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04" name="Line 76"/>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17" name="Group 77"/>
                <p:cNvGrpSpPr>
                  <a:grpSpLocks/>
                </p:cNvGrpSpPr>
                <p:nvPr/>
              </p:nvGrpSpPr>
              <p:grpSpPr bwMode="auto">
                <a:xfrm>
                  <a:off x="1968" y="3888"/>
                  <a:ext cx="384" cy="192"/>
                  <a:chOff x="2304" y="2160"/>
                  <a:chExt cx="384" cy="192"/>
                </a:xfrm>
              </p:grpSpPr>
              <p:sp>
                <p:nvSpPr>
                  <p:cNvPr id="227406" name="Rectangle 78"/>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07" name="Line 79"/>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08" name="Line 80"/>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09" name="Line 81"/>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10" name="Line 82"/>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18" name="Group 83"/>
                <p:cNvGrpSpPr>
                  <a:grpSpLocks/>
                </p:cNvGrpSpPr>
                <p:nvPr/>
              </p:nvGrpSpPr>
              <p:grpSpPr bwMode="auto">
                <a:xfrm>
                  <a:off x="1968" y="4128"/>
                  <a:ext cx="384" cy="192"/>
                  <a:chOff x="2304" y="2160"/>
                  <a:chExt cx="384" cy="192"/>
                </a:xfrm>
              </p:grpSpPr>
              <p:sp>
                <p:nvSpPr>
                  <p:cNvPr id="227412" name="Rectangle 84"/>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13" name="Line 85"/>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14" name="Line 86"/>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15" name="Line 87"/>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16" name="Line 88"/>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19" name="Group 89"/>
                <p:cNvGrpSpPr>
                  <a:grpSpLocks/>
                </p:cNvGrpSpPr>
                <p:nvPr/>
              </p:nvGrpSpPr>
              <p:grpSpPr bwMode="auto">
                <a:xfrm>
                  <a:off x="1968" y="4368"/>
                  <a:ext cx="384" cy="192"/>
                  <a:chOff x="2304" y="2160"/>
                  <a:chExt cx="384" cy="192"/>
                </a:xfrm>
              </p:grpSpPr>
              <p:sp>
                <p:nvSpPr>
                  <p:cNvPr id="227418" name="Rectangle 90"/>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19" name="Line 91"/>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20" name="Line 92"/>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21" name="Line 93"/>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22" name="Line 94"/>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0" name="Group 95"/>
                <p:cNvGrpSpPr>
                  <a:grpSpLocks/>
                </p:cNvGrpSpPr>
                <p:nvPr/>
              </p:nvGrpSpPr>
              <p:grpSpPr bwMode="auto">
                <a:xfrm>
                  <a:off x="1968" y="4608"/>
                  <a:ext cx="384" cy="192"/>
                  <a:chOff x="2304" y="2160"/>
                  <a:chExt cx="384" cy="192"/>
                </a:xfrm>
              </p:grpSpPr>
              <p:sp>
                <p:nvSpPr>
                  <p:cNvPr id="227424" name="Rectangle 96"/>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25" name="Line 97"/>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26" name="Line 98"/>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27" name="Line 99"/>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28" name="Line 100"/>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1" name="Group 101"/>
                <p:cNvGrpSpPr>
                  <a:grpSpLocks/>
                </p:cNvGrpSpPr>
                <p:nvPr/>
              </p:nvGrpSpPr>
              <p:grpSpPr bwMode="auto">
                <a:xfrm>
                  <a:off x="1968" y="4848"/>
                  <a:ext cx="384" cy="192"/>
                  <a:chOff x="2304" y="2160"/>
                  <a:chExt cx="384" cy="192"/>
                </a:xfrm>
              </p:grpSpPr>
              <p:sp>
                <p:nvSpPr>
                  <p:cNvPr id="227430" name="Rectangle 102"/>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31" name="Line 103"/>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32" name="Line 104"/>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33" name="Line 105"/>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34" name="Line 106"/>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 name="Group 107"/>
                <p:cNvGrpSpPr>
                  <a:grpSpLocks/>
                </p:cNvGrpSpPr>
                <p:nvPr/>
              </p:nvGrpSpPr>
              <p:grpSpPr bwMode="auto">
                <a:xfrm>
                  <a:off x="1968" y="5088"/>
                  <a:ext cx="384" cy="192"/>
                  <a:chOff x="2304" y="2160"/>
                  <a:chExt cx="384" cy="192"/>
                </a:xfrm>
              </p:grpSpPr>
              <p:sp>
                <p:nvSpPr>
                  <p:cNvPr id="227436" name="Rectangle 108"/>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37" name="Line 109"/>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38" name="Line 110"/>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39" name="Line 111"/>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40" name="Line 112"/>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3" name="Group 113"/>
                <p:cNvGrpSpPr>
                  <a:grpSpLocks/>
                </p:cNvGrpSpPr>
                <p:nvPr/>
              </p:nvGrpSpPr>
              <p:grpSpPr bwMode="auto">
                <a:xfrm>
                  <a:off x="1968" y="5328"/>
                  <a:ext cx="384" cy="192"/>
                  <a:chOff x="2304" y="2160"/>
                  <a:chExt cx="384" cy="192"/>
                </a:xfrm>
              </p:grpSpPr>
              <p:sp>
                <p:nvSpPr>
                  <p:cNvPr id="227442" name="Rectangle 114"/>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43" name="Line 115"/>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44" name="Line 116"/>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45" name="Line 117"/>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46" name="Line 118"/>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4" name="Group 119"/>
                <p:cNvGrpSpPr>
                  <a:grpSpLocks/>
                </p:cNvGrpSpPr>
                <p:nvPr/>
              </p:nvGrpSpPr>
              <p:grpSpPr bwMode="auto">
                <a:xfrm>
                  <a:off x="1968" y="5568"/>
                  <a:ext cx="384" cy="192"/>
                  <a:chOff x="2304" y="2160"/>
                  <a:chExt cx="384" cy="192"/>
                </a:xfrm>
              </p:grpSpPr>
              <p:sp>
                <p:nvSpPr>
                  <p:cNvPr id="227448" name="Rectangle 120"/>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49" name="Line 121"/>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50" name="Line 122"/>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51" name="Line 123"/>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52" name="Line 124"/>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grpSp>
            <p:nvGrpSpPr>
              <p:cNvPr id="25" name="Group 125"/>
              <p:cNvGrpSpPr>
                <a:grpSpLocks/>
              </p:cNvGrpSpPr>
              <p:nvPr/>
            </p:nvGrpSpPr>
            <p:grpSpPr bwMode="auto">
              <a:xfrm rot="16200000">
                <a:off x="2566" y="2469"/>
                <a:ext cx="182" cy="2237"/>
                <a:chOff x="1968" y="1008"/>
                <a:chExt cx="384" cy="4752"/>
              </a:xfrm>
            </p:grpSpPr>
            <p:grpSp>
              <p:nvGrpSpPr>
                <p:cNvPr id="26" name="Group 126"/>
                <p:cNvGrpSpPr>
                  <a:grpSpLocks/>
                </p:cNvGrpSpPr>
                <p:nvPr/>
              </p:nvGrpSpPr>
              <p:grpSpPr bwMode="auto">
                <a:xfrm>
                  <a:off x="1968" y="1008"/>
                  <a:ext cx="384" cy="192"/>
                  <a:chOff x="2304" y="2160"/>
                  <a:chExt cx="384" cy="192"/>
                </a:xfrm>
              </p:grpSpPr>
              <p:sp>
                <p:nvSpPr>
                  <p:cNvPr id="227455" name="Rectangle 127"/>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56" name="Line 128"/>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57" name="Line 129"/>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58" name="Line 130"/>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59" name="Line 131"/>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7" name="Group 132"/>
                <p:cNvGrpSpPr>
                  <a:grpSpLocks/>
                </p:cNvGrpSpPr>
                <p:nvPr/>
              </p:nvGrpSpPr>
              <p:grpSpPr bwMode="auto">
                <a:xfrm>
                  <a:off x="1968" y="1248"/>
                  <a:ext cx="384" cy="192"/>
                  <a:chOff x="2304" y="2160"/>
                  <a:chExt cx="384" cy="192"/>
                </a:xfrm>
              </p:grpSpPr>
              <p:sp>
                <p:nvSpPr>
                  <p:cNvPr id="227461" name="Rectangle 133"/>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62" name="Line 134"/>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63" name="Line 135"/>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64" name="Line 136"/>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65" name="Line 137"/>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8" name="Group 138"/>
                <p:cNvGrpSpPr>
                  <a:grpSpLocks/>
                </p:cNvGrpSpPr>
                <p:nvPr/>
              </p:nvGrpSpPr>
              <p:grpSpPr bwMode="auto">
                <a:xfrm>
                  <a:off x="1968" y="1488"/>
                  <a:ext cx="384" cy="192"/>
                  <a:chOff x="2304" y="2160"/>
                  <a:chExt cx="384" cy="192"/>
                </a:xfrm>
              </p:grpSpPr>
              <p:sp>
                <p:nvSpPr>
                  <p:cNvPr id="227467" name="Rectangle 139"/>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68" name="Line 140"/>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69" name="Line 141"/>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70" name="Line 142"/>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71" name="Line 143"/>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9" name="Group 144"/>
                <p:cNvGrpSpPr>
                  <a:grpSpLocks/>
                </p:cNvGrpSpPr>
                <p:nvPr/>
              </p:nvGrpSpPr>
              <p:grpSpPr bwMode="auto">
                <a:xfrm>
                  <a:off x="1968" y="1728"/>
                  <a:ext cx="384" cy="192"/>
                  <a:chOff x="2304" y="2160"/>
                  <a:chExt cx="384" cy="192"/>
                </a:xfrm>
              </p:grpSpPr>
              <p:sp>
                <p:nvSpPr>
                  <p:cNvPr id="227473" name="Rectangle 145"/>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74" name="Line 146"/>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75" name="Line 147"/>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76" name="Line 148"/>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77" name="Line 149"/>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30" name="Group 150"/>
                <p:cNvGrpSpPr>
                  <a:grpSpLocks/>
                </p:cNvGrpSpPr>
                <p:nvPr/>
              </p:nvGrpSpPr>
              <p:grpSpPr bwMode="auto">
                <a:xfrm>
                  <a:off x="1968" y="1968"/>
                  <a:ext cx="384" cy="192"/>
                  <a:chOff x="2304" y="2160"/>
                  <a:chExt cx="384" cy="192"/>
                </a:xfrm>
              </p:grpSpPr>
              <p:sp>
                <p:nvSpPr>
                  <p:cNvPr id="227479" name="Rectangle 151"/>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80" name="Line 152"/>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81" name="Line 153"/>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82" name="Line 154"/>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83" name="Line 155"/>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31" name="Group 156"/>
                <p:cNvGrpSpPr>
                  <a:grpSpLocks/>
                </p:cNvGrpSpPr>
                <p:nvPr/>
              </p:nvGrpSpPr>
              <p:grpSpPr bwMode="auto">
                <a:xfrm>
                  <a:off x="1968" y="2208"/>
                  <a:ext cx="384" cy="192"/>
                  <a:chOff x="2304" y="2160"/>
                  <a:chExt cx="384" cy="192"/>
                </a:xfrm>
              </p:grpSpPr>
              <p:sp>
                <p:nvSpPr>
                  <p:cNvPr id="227485" name="Rectangle 157"/>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86" name="Line 158"/>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87" name="Line 159"/>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88" name="Line 160"/>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89" name="Line 161"/>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288" name="Group 162"/>
                <p:cNvGrpSpPr>
                  <a:grpSpLocks/>
                </p:cNvGrpSpPr>
                <p:nvPr/>
              </p:nvGrpSpPr>
              <p:grpSpPr bwMode="auto">
                <a:xfrm>
                  <a:off x="1968" y="2448"/>
                  <a:ext cx="384" cy="192"/>
                  <a:chOff x="2304" y="2160"/>
                  <a:chExt cx="384" cy="192"/>
                </a:xfrm>
              </p:grpSpPr>
              <p:sp>
                <p:nvSpPr>
                  <p:cNvPr id="227491" name="Rectangle 163"/>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92" name="Line 164"/>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93" name="Line 165"/>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94" name="Line 166"/>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95" name="Line 167"/>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298" name="Group 168"/>
                <p:cNvGrpSpPr>
                  <a:grpSpLocks/>
                </p:cNvGrpSpPr>
                <p:nvPr/>
              </p:nvGrpSpPr>
              <p:grpSpPr bwMode="auto">
                <a:xfrm>
                  <a:off x="1968" y="2688"/>
                  <a:ext cx="384" cy="192"/>
                  <a:chOff x="2304" y="2160"/>
                  <a:chExt cx="384" cy="192"/>
                </a:xfrm>
              </p:grpSpPr>
              <p:sp>
                <p:nvSpPr>
                  <p:cNvPr id="227497" name="Rectangle 169"/>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98" name="Line 170"/>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499" name="Line 171"/>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00" name="Line 172"/>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01" name="Line 173"/>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308" name="Group 174"/>
                <p:cNvGrpSpPr>
                  <a:grpSpLocks/>
                </p:cNvGrpSpPr>
                <p:nvPr/>
              </p:nvGrpSpPr>
              <p:grpSpPr bwMode="auto">
                <a:xfrm>
                  <a:off x="1968" y="2928"/>
                  <a:ext cx="384" cy="192"/>
                  <a:chOff x="2304" y="2160"/>
                  <a:chExt cx="384" cy="192"/>
                </a:xfrm>
              </p:grpSpPr>
              <p:sp>
                <p:nvSpPr>
                  <p:cNvPr id="227503" name="Rectangle 175"/>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04" name="Line 176"/>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05" name="Line 177"/>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06" name="Line 178"/>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07" name="Line 179"/>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318" name="Group 180"/>
                <p:cNvGrpSpPr>
                  <a:grpSpLocks/>
                </p:cNvGrpSpPr>
                <p:nvPr/>
              </p:nvGrpSpPr>
              <p:grpSpPr bwMode="auto">
                <a:xfrm>
                  <a:off x="1968" y="3168"/>
                  <a:ext cx="384" cy="192"/>
                  <a:chOff x="2304" y="2160"/>
                  <a:chExt cx="384" cy="192"/>
                </a:xfrm>
              </p:grpSpPr>
              <p:sp>
                <p:nvSpPr>
                  <p:cNvPr id="227509" name="Rectangle 181"/>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10" name="Line 182"/>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11" name="Line 183"/>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12" name="Line 184"/>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13" name="Line 185"/>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328" name="Group 186"/>
                <p:cNvGrpSpPr>
                  <a:grpSpLocks/>
                </p:cNvGrpSpPr>
                <p:nvPr/>
              </p:nvGrpSpPr>
              <p:grpSpPr bwMode="auto">
                <a:xfrm>
                  <a:off x="1968" y="3408"/>
                  <a:ext cx="384" cy="192"/>
                  <a:chOff x="2304" y="2160"/>
                  <a:chExt cx="384" cy="192"/>
                </a:xfrm>
              </p:grpSpPr>
              <p:sp>
                <p:nvSpPr>
                  <p:cNvPr id="227515" name="Rectangle 187"/>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16" name="Line 188"/>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17" name="Line 189"/>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18" name="Line 190"/>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19" name="Line 191"/>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329" name="Group 192"/>
                <p:cNvGrpSpPr>
                  <a:grpSpLocks/>
                </p:cNvGrpSpPr>
                <p:nvPr/>
              </p:nvGrpSpPr>
              <p:grpSpPr bwMode="auto">
                <a:xfrm>
                  <a:off x="1968" y="3648"/>
                  <a:ext cx="384" cy="192"/>
                  <a:chOff x="2304" y="2160"/>
                  <a:chExt cx="384" cy="192"/>
                </a:xfrm>
              </p:grpSpPr>
              <p:sp>
                <p:nvSpPr>
                  <p:cNvPr id="227521" name="Rectangle 193"/>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22" name="Line 194"/>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23" name="Line 195"/>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24" name="Line 196"/>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25" name="Line 197"/>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339" name="Group 198"/>
                <p:cNvGrpSpPr>
                  <a:grpSpLocks/>
                </p:cNvGrpSpPr>
                <p:nvPr/>
              </p:nvGrpSpPr>
              <p:grpSpPr bwMode="auto">
                <a:xfrm>
                  <a:off x="1968" y="3888"/>
                  <a:ext cx="384" cy="192"/>
                  <a:chOff x="2304" y="2160"/>
                  <a:chExt cx="384" cy="192"/>
                </a:xfrm>
              </p:grpSpPr>
              <p:sp>
                <p:nvSpPr>
                  <p:cNvPr id="227527" name="Rectangle 199"/>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28" name="Line 200"/>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29" name="Line 201"/>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30" name="Line 202"/>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31" name="Line 203"/>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349" name="Group 204"/>
                <p:cNvGrpSpPr>
                  <a:grpSpLocks/>
                </p:cNvGrpSpPr>
                <p:nvPr/>
              </p:nvGrpSpPr>
              <p:grpSpPr bwMode="auto">
                <a:xfrm>
                  <a:off x="1968" y="4128"/>
                  <a:ext cx="384" cy="192"/>
                  <a:chOff x="2304" y="2160"/>
                  <a:chExt cx="384" cy="192"/>
                </a:xfrm>
              </p:grpSpPr>
              <p:sp>
                <p:nvSpPr>
                  <p:cNvPr id="227533" name="Rectangle 205"/>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34" name="Line 206"/>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35" name="Line 207"/>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36" name="Line 208"/>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37" name="Line 209"/>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359" name="Group 210"/>
                <p:cNvGrpSpPr>
                  <a:grpSpLocks/>
                </p:cNvGrpSpPr>
                <p:nvPr/>
              </p:nvGrpSpPr>
              <p:grpSpPr bwMode="auto">
                <a:xfrm>
                  <a:off x="1968" y="4368"/>
                  <a:ext cx="384" cy="192"/>
                  <a:chOff x="2304" y="2160"/>
                  <a:chExt cx="384" cy="192"/>
                </a:xfrm>
              </p:grpSpPr>
              <p:sp>
                <p:nvSpPr>
                  <p:cNvPr id="227539" name="Rectangle 211"/>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40" name="Line 212"/>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41" name="Line 213"/>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42" name="Line 214"/>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43" name="Line 215"/>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369" name="Group 216"/>
                <p:cNvGrpSpPr>
                  <a:grpSpLocks/>
                </p:cNvGrpSpPr>
                <p:nvPr/>
              </p:nvGrpSpPr>
              <p:grpSpPr bwMode="auto">
                <a:xfrm>
                  <a:off x="1968" y="4608"/>
                  <a:ext cx="384" cy="192"/>
                  <a:chOff x="2304" y="2160"/>
                  <a:chExt cx="384" cy="192"/>
                </a:xfrm>
              </p:grpSpPr>
              <p:sp>
                <p:nvSpPr>
                  <p:cNvPr id="227545" name="Rectangle 217"/>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46" name="Line 218"/>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47" name="Line 219"/>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48" name="Line 220"/>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49" name="Line 221"/>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379" name="Group 222"/>
                <p:cNvGrpSpPr>
                  <a:grpSpLocks/>
                </p:cNvGrpSpPr>
                <p:nvPr/>
              </p:nvGrpSpPr>
              <p:grpSpPr bwMode="auto">
                <a:xfrm>
                  <a:off x="1968" y="4848"/>
                  <a:ext cx="384" cy="192"/>
                  <a:chOff x="2304" y="2160"/>
                  <a:chExt cx="384" cy="192"/>
                </a:xfrm>
              </p:grpSpPr>
              <p:sp>
                <p:nvSpPr>
                  <p:cNvPr id="227551" name="Rectangle 223"/>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52" name="Line 224"/>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53" name="Line 225"/>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54" name="Line 226"/>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55" name="Line 227"/>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389" name="Group 228"/>
                <p:cNvGrpSpPr>
                  <a:grpSpLocks/>
                </p:cNvGrpSpPr>
                <p:nvPr/>
              </p:nvGrpSpPr>
              <p:grpSpPr bwMode="auto">
                <a:xfrm>
                  <a:off x="1968" y="5088"/>
                  <a:ext cx="384" cy="192"/>
                  <a:chOff x="2304" y="2160"/>
                  <a:chExt cx="384" cy="192"/>
                </a:xfrm>
              </p:grpSpPr>
              <p:sp>
                <p:nvSpPr>
                  <p:cNvPr id="227557" name="Rectangle 229"/>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58" name="Line 230"/>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59" name="Line 231"/>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60" name="Line 232"/>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61" name="Line 233"/>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399" name="Group 234"/>
                <p:cNvGrpSpPr>
                  <a:grpSpLocks/>
                </p:cNvGrpSpPr>
                <p:nvPr/>
              </p:nvGrpSpPr>
              <p:grpSpPr bwMode="auto">
                <a:xfrm>
                  <a:off x="1968" y="5328"/>
                  <a:ext cx="384" cy="192"/>
                  <a:chOff x="2304" y="2160"/>
                  <a:chExt cx="384" cy="192"/>
                </a:xfrm>
              </p:grpSpPr>
              <p:sp>
                <p:nvSpPr>
                  <p:cNvPr id="227563" name="Rectangle 235"/>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64" name="Line 236"/>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65" name="Line 237"/>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66" name="Line 238"/>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67" name="Line 239"/>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400" name="Group 240"/>
                <p:cNvGrpSpPr>
                  <a:grpSpLocks/>
                </p:cNvGrpSpPr>
                <p:nvPr/>
              </p:nvGrpSpPr>
              <p:grpSpPr bwMode="auto">
                <a:xfrm>
                  <a:off x="1968" y="5568"/>
                  <a:ext cx="384" cy="192"/>
                  <a:chOff x="2304" y="2160"/>
                  <a:chExt cx="384" cy="192"/>
                </a:xfrm>
              </p:grpSpPr>
              <p:sp>
                <p:nvSpPr>
                  <p:cNvPr id="227569" name="Rectangle 241"/>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70" name="Line 242"/>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71" name="Line 243"/>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72" name="Line 244"/>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73" name="Line 245"/>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grpSp>
            <p:nvGrpSpPr>
              <p:cNvPr id="228410" name="Group 246"/>
              <p:cNvGrpSpPr>
                <a:grpSpLocks/>
              </p:cNvGrpSpPr>
              <p:nvPr/>
            </p:nvGrpSpPr>
            <p:grpSpPr bwMode="auto">
              <a:xfrm rot="10800000">
                <a:off x="3820" y="1204"/>
                <a:ext cx="181" cy="2248"/>
                <a:chOff x="1968" y="1008"/>
                <a:chExt cx="384" cy="4752"/>
              </a:xfrm>
            </p:grpSpPr>
            <p:grpSp>
              <p:nvGrpSpPr>
                <p:cNvPr id="228420" name="Group 247"/>
                <p:cNvGrpSpPr>
                  <a:grpSpLocks/>
                </p:cNvGrpSpPr>
                <p:nvPr/>
              </p:nvGrpSpPr>
              <p:grpSpPr bwMode="auto">
                <a:xfrm>
                  <a:off x="1968" y="1008"/>
                  <a:ext cx="384" cy="192"/>
                  <a:chOff x="2304" y="2160"/>
                  <a:chExt cx="384" cy="192"/>
                </a:xfrm>
              </p:grpSpPr>
              <p:sp>
                <p:nvSpPr>
                  <p:cNvPr id="227576" name="Rectangle 248"/>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77" name="Line 249"/>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78" name="Line 250"/>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79" name="Line 251"/>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80" name="Line 252"/>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430" name="Group 253"/>
                <p:cNvGrpSpPr>
                  <a:grpSpLocks/>
                </p:cNvGrpSpPr>
                <p:nvPr/>
              </p:nvGrpSpPr>
              <p:grpSpPr bwMode="auto">
                <a:xfrm>
                  <a:off x="1968" y="1248"/>
                  <a:ext cx="384" cy="192"/>
                  <a:chOff x="2304" y="2160"/>
                  <a:chExt cx="384" cy="192"/>
                </a:xfrm>
              </p:grpSpPr>
              <p:sp>
                <p:nvSpPr>
                  <p:cNvPr id="227582" name="Rectangle 254"/>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83" name="Line 255"/>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84" name="Line 256"/>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85" name="Line 257"/>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86" name="Line 258"/>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440" name="Group 259"/>
                <p:cNvGrpSpPr>
                  <a:grpSpLocks/>
                </p:cNvGrpSpPr>
                <p:nvPr/>
              </p:nvGrpSpPr>
              <p:grpSpPr bwMode="auto">
                <a:xfrm>
                  <a:off x="1968" y="1488"/>
                  <a:ext cx="384" cy="192"/>
                  <a:chOff x="2304" y="2160"/>
                  <a:chExt cx="384" cy="192"/>
                </a:xfrm>
              </p:grpSpPr>
              <p:sp>
                <p:nvSpPr>
                  <p:cNvPr id="227588" name="Rectangle 260"/>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89" name="Line 261"/>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90" name="Line 262"/>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91" name="Line 263"/>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92" name="Line 264"/>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450" name="Group 265"/>
                <p:cNvGrpSpPr>
                  <a:grpSpLocks/>
                </p:cNvGrpSpPr>
                <p:nvPr/>
              </p:nvGrpSpPr>
              <p:grpSpPr bwMode="auto">
                <a:xfrm>
                  <a:off x="1968" y="1728"/>
                  <a:ext cx="384" cy="192"/>
                  <a:chOff x="2304" y="2160"/>
                  <a:chExt cx="384" cy="192"/>
                </a:xfrm>
              </p:grpSpPr>
              <p:sp>
                <p:nvSpPr>
                  <p:cNvPr id="227594" name="Rectangle 266"/>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95" name="Line 267"/>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96" name="Line 268"/>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97" name="Line 269"/>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598" name="Line 270"/>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460" name="Group 271"/>
                <p:cNvGrpSpPr>
                  <a:grpSpLocks/>
                </p:cNvGrpSpPr>
                <p:nvPr/>
              </p:nvGrpSpPr>
              <p:grpSpPr bwMode="auto">
                <a:xfrm>
                  <a:off x="1968" y="1968"/>
                  <a:ext cx="384" cy="192"/>
                  <a:chOff x="2304" y="2160"/>
                  <a:chExt cx="384" cy="192"/>
                </a:xfrm>
              </p:grpSpPr>
              <p:sp>
                <p:nvSpPr>
                  <p:cNvPr id="227600" name="Rectangle 272"/>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01" name="Line 273"/>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02" name="Line 274"/>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03" name="Line 275"/>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04" name="Line 276"/>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478" name="Group 277"/>
                <p:cNvGrpSpPr>
                  <a:grpSpLocks/>
                </p:cNvGrpSpPr>
                <p:nvPr/>
              </p:nvGrpSpPr>
              <p:grpSpPr bwMode="auto">
                <a:xfrm>
                  <a:off x="1968" y="2208"/>
                  <a:ext cx="384" cy="192"/>
                  <a:chOff x="2304" y="2160"/>
                  <a:chExt cx="384" cy="192"/>
                </a:xfrm>
              </p:grpSpPr>
              <p:sp>
                <p:nvSpPr>
                  <p:cNvPr id="227606" name="Rectangle 278"/>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07" name="Line 279"/>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08" name="Line 280"/>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09" name="Line 281"/>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10" name="Line 282"/>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8479" name="Group 283"/>
                <p:cNvGrpSpPr>
                  <a:grpSpLocks/>
                </p:cNvGrpSpPr>
                <p:nvPr/>
              </p:nvGrpSpPr>
              <p:grpSpPr bwMode="auto">
                <a:xfrm>
                  <a:off x="1968" y="2448"/>
                  <a:ext cx="384" cy="192"/>
                  <a:chOff x="2304" y="2160"/>
                  <a:chExt cx="384" cy="192"/>
                </a:xfrm>
              </p:grpSpPr>
              <p:sp>
                <p:nvSpPr>
                  <p:cNvPr id="227612" name="Rectangle 284"/>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13" name="Line 285"/>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14" name="Line 286"/>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15" name="Line 287"/>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16" name="Line 288"/>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28" name="Group 289"/>
                <p:cNvGrpSpPr>
                  <a:grpSpLocks/>
                </p:cNvGrpSpPr>
                <p:nvPr/>
              </p:nvGrpSpPr>
              <p:grpSpPr bwMode="auto">
                <a:xfrm>
                  <a:off x="1968" y="2688"/>
                  <a:ext cx="384" cy="192"/>
                  <a:chOff x="2304" y="2160"/>
                  <a:chExt cx="384" cy="192"/>
                </a:xfrm>
              </p:grpSpPr>
              <p:sp>
                <p:nvSpPr>
                  <p:cNvPr id="227618" name="Rectangle 290"/>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19" name="Line 291"/>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20" name="Line 292"/>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21" name="Line 293"/>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22" name="Line 294"/>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29" name="Group 295"/>
                <p:cNvGrpSpPr>
                  <a:grpSpLocks/>
                </p:cNvGrpSpPr>
                <p:nvPr/>
              </p:nvGrpSpPr>
              <p:grpSpPr bwMode="auto">
                <a:xfrm>
                  <a:off x="1968" y="2928"/>
                  <a:ext cx="384" cy="192"/>
                  <a:chOff x="2304" y="2160"/>
                  <a:chExt cx="384" cy="192"/>
                </a:xfrm>
              </p:grpSpPr>
              <p:sp>
                <p:nvSpPr>
                  <p:cNvPr id="227624" name="Rectangle 296"/>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25" name="Line 297"/>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26" name="Line 298"/>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27" name="Line 299"/>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28" name="Line 300"/>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31" name="Group 301"/>
                <p:cNvGrpSpPr>
                  <a:grpSpLocks/>
                </p:cNvGrpSpPr>
                <p:nvPr/>
              </p:nvGrpSpPr>
              <p:grpSpPr bwMode="auto">
                <a:xfrm>
                  <a:off x="1968" y="3168"/>
                  <a:ext cx="384" cy="192"/>
                  <a:chOff x="2304" y="2160"/>
                  <a:chExt cx="384" cy="192"/>
                </a:xfrm>
              </p:grpSpPr>
              <p:sp>
                <p:nvSpPr>
                  <p:cNvPr id="227630" name="Rectangle 302"/>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31" name="Line 303"/>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32" name="Line 304"/>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33" name="Line 305"/>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34" name="Line 306"/>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32" name="Group 307"/>
                <p:cNvGrpSpPr>
                  <a:grpSpLocks/>
                </p:cNvGrpSpPr>
                <p:nvPr/>
              </p:nvGrpSpPr>
              <p:grpSpPr bwMode="auto">
                <a:xfrm>
                  <a:off x="1968" y="3408"/>
                  <a:ext cx="384" cy="192"/>
                  <a:chOff x="2304" y="2160"/>
                  <a:chExt cx="384" cy="192"/>
                </a:xfrm>
              </p:grpSpPr>
              <p:sp>
                <p:nvSpPr>
                  <p:cNvPr id="227636" name="Rectangle 308"/>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37" name="Line 309"/>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38" name="Line 310"/>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39" name="Line 311"/>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40" name="Line 312"/>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33" name="Group 313"/>
                <p:cNvGrpSpPr>
                  <a:grpSpLocks/>
                </p:cNvGrpSpPr>
                <p:nvPr/>
              </p:nvGrpSpPr>
              <p:grpSpPr bwMode="auto">
                <a:xfrm>
                  <a:off x="1968" y="3648"/>
                  <a:ext cx="384" cy="192"/>
                  <a:chOff x="2304" y="2160"/>
                  <a:chExt cx="384" cy="192"/>
                </a:xfrm>
              </p:grpSpPr>
              <p:sp>
                <p:nvSpPr>
                  <p:cNvPr id="227642" name="Rectangle 314"/>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43" name="Line 315"/>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44" name="Line 316"/>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45" name="Line 317"/>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46" name="Line 318"/>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39" name="Group 319"/>
                <p:cNvGrpSpPr>
                  <a:grpSpLocks/>
                </p:cNvGrpSpPr>
                <p:nvPr/>
              </p:nvGrpSpPr>
              <p:grpSpPr bwMode="auto">
                <a:xfrm>
                  <a:off x="1968" y="3888"/>
                  <a:ext cx="384" cy="192"/>
                  <a:chOff x="2304" y="2160"/>
                  <a:chExt cx="384" cy="192"/>
                </a:xfrm>
              </p:grpSpPr>
              <p:sp>
                <p:nvSpPr>
                  <p:cNvPr id="227648" name="Rectangle 320"/>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49" name="Line 321"/>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50" name="Line 322"/>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51" name="Line 323"/>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52" name="Line 324"/>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45" name="Group 325"/>
                <p:cNvGrpSpPr>
                  <a:grpSpLocks/>
                </p:cNvGrpSpPr>
                <p:nvPr/>
              </p:nvGrpSpPr>
              <p:grpSpPr bwMode="auto">
                <a:xfrm>
                  <a:off x="1968" y="4128"/>
                  <a:ext cx="384" cy="192"/>
                  <a:chOff x="2304" y="2160"/>
                  <a:chExt cx="384" cy="192"/>
                </a:xfrm>
              </p:grpSpPr>
              <p:sp>
                <p:nvSpPr>
                  <p:cNvPr id="227654" name="Rectangle 326"/>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55" name="Line 327"/>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56" name="Line 328"/>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57" name="Line 329"/>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58" name="Line 330"/>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51" name="Group 331"/>
                <p:cNvGrpSpPr>
                  <a:grpSpLocks/>
                </p:cNvGrpSpPr>
                <p:nvPr/>
              </p:nvGrpSpPr>
              <p:grpSpPr bwMode="auto">
                <a:xfrm>
                  <a:off x="1968" y="4368"/>
                  <a:ext cx="384" cy="192"/>
                  <a:chOff x="2304" y="2160"/>
                  <a:chExt cx="384" cy="192"/>
                </a:xfrm>
              </p:grpSpPr>
              <p:sp>
                <p:nvSpPr>
                  <p:cNvPr id="227660" name="Rectangle 332"/>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61" name="Line 333"/>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62" name="Line 334"/>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63" name="Line 335"/>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64" name="Line 336"/>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57" name="Group 337"/>
                <p:cNvGrpSpPr>
                  <a:grpSpLocks/>
                </p:cNvGrpSpPr>
                <p:nvPr/>
              </p:nvGrpSpPr>
              <p:grpSpPr bwMode="auto">
                <a:xfrm>
                  <a:off x="1968" y="4608"/>
                  <a:ext cx="384" cy="192"/>
                  <a:chOff x="2304" y="2160"/>
                  <a:chExt cx="384" cy="192"/>
                </a:xfrm>
              </p:grpSpPr>
              <p:sp>
                <p:nvSpPr>
                  <p:cNvPr id="227666" name="Rectangle 338"/>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67" name="Line 339"/>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68" name="Line 340"/>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69" name="Line 341"/>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70" name="Line 342"/>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63" name="Group 343"/>
                <p:cNvGrpSpPr>
                  <a:grpSpLocks/>
                </p:cNvGrpSpPr>
                <p:nvPr/>
              </p:nvGrpSpPr>
              <p:grpSpPr bwMode="auto">
                <a:xfrm>
                  <a:off x="1968" y="4848"/>
                  <a:ext cx="384" cy="192"/>
                  <a:chOff x="2304" y="2160"/>
                  <a:chExt cx="384" cy="192"/>
                </a:xfrm>
              </p:grpSpPr>
              <p:sp>
                <p:nvSpPr>
                  <p:cNvPr id="227672" name="Rectangle 344"/>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73" name="Line 345"/>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74" name="Line 346"/>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75" name="Line 347"/>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76" name="Line 348"/>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69" name="Group 349"/>
                <p:cNvGrpSpPr>
                  <a:grpSpLocks/>
                </p:cNvGrpSpPr>
                <p:nvPr/>
              </p:nvGrpSpPr>
              <p:grpSpPr bwMode="auto">
                <a:xfrm>
                  <a:off x="1968" y="5088"/>
                  <a:ext cx="384" cy="192"/>
                  <a:chOff x="2304" y="2160"/>
                  <a:chExt cx="384" cy="192"/>
                </a:xfrm>
              </p:grpSpPr>
              <p:sp>
                <p:nvSpPr>
                  <p:cNvPr id="227678" name="Rectangle 350"/>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79" name="Line 351"/>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80" name="Line 352"/>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81" name="Line 353"/>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82" name="Line 354"/>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75" name="Group 355"/>
                <p:cNvGrpSpPr>
                  <a:grpSpLocks/>
                </p:cNvGrpSpPr>
                <p:nvPr/>
              </p:nvGrpSpPr>
              <p:grpSpPr bwMode="auto">
                <a:xfrm>
                  <a:off x="1968" y="5328"/>
                  <a:ext cx="384" cy="192"/>
                  <a:chOff x="2304" y="2160"/>
                  <a:chExt cx="384" cy="192"/>
                </a:xfrm>
              </p:grpSpPr>
              <p:sp>
                <p:nvSpPr>
                  <p:cNvPr id="227684" name="Rectangle 356"/>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85" name="Line 357"/>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86" name="Line 358"/>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87" name="Line 359"/>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88" name="Line 360"/>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81" name="Group 361"/>
                <p:cNvGrpSpPr>
                  <a:grpSpLocks/>
                </p:cNvGrpSpPr>
                <p:nvPr/>
              </p:nvGrpSpPr>
              <p:grpSpPr bwMode="auto">
                <a:xfrm>
                  <a:off x="1968" y="5568"/>
                  <a:ext cx="384" cy="192"/>
                  <a:chOff x="2304" y="2160"/>
                  <a:chExt cx="384" cy="192"/>
                </a:xfrm>
              </p:grpSpPr>
              <p:sp>
                <p:nvSpPr>
                  <p:cNvPr id="227690" name="Rectangle 362"/>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91" name="Line 363"/>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92" name="Line 364"/>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93" name="Line 365"/>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94" name="Line 366"/>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grpSp>
            <p:nvGrpSpPr>
              <p:cNvPr id="227387" name="Group 367"/>
              <p:cNvGrpSpPr>
                <a:grpSpLocks/>
              </p:cNvGrpSpPr>
              <p:nvPr/>
            </p:nvGrpSpPr>
            <p:grpSpPr bwMode="auto">
              <a:xfrm>
                <a:off x="1540" y="977"/>
                <a:ext cx="2235" cy="182"/>
                <a:chOff x="1540" y="977"/>
                <a:chExt cx="2235" cy="182"/>
              </a:xfrm>
            </p:grpSpPr>
            <p:grpSp>
              <p:nvGrpSpPr>
                <p:cNvPr id="227393" name="Group 368"/>
                <p:cNvGrpSpPr>
                  <a:grpSpLocks/>
                </p:cNvGrpSpPr>
                <p:nvPr/>
              </p:nvGrpSpPr>
              <p:grpSpPr bwMode="auto">
                <a:xfrm rot="5400000">
                  <a:off x="2962" y="1022"/>
                  <a:ext cx="182" cy="91"/>
                  <a:chOff x="2304" y="2160"/>
                  <a:chExt cx="384" cy="192"/>
                </a:xfrm>
              </p:grpSpPr>
              <p:sp>
                <p:nvSpPr>
                  <p:cNvPr id="227697" name="Rectangle 369"/>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98" name="Line 370"/>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699" name="Line 371"/>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00" name="Line 372"/>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01" name="Line 373"/>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399" name="Group 374"/>
                <p:cNvGrpSpPr>
                  <a:grpSpLocks/>
                </p:cNvGrpSpPr>
                <p:nvPr/>
              </p:nvGrpSpPr>
              <p:grpSpPr bwMode="auto">
                <a:xfrm rot="5400000">
                  <a:off x="2849" y="1022"/>
                  <a:ext cx="182" cy="91"/>
                  <a:chOff x="2304" y="2160"/>
                  <a:chExt cx="384" cy="192"/>
                </a:xfrm>
              </p:grpSpPr>
              <p:sp>
                <p:nvSpPr>
                  <p:cNvPr id="227703" name="Rectangle 375"/>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04" name="Line 376"/>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05" name="Line 377"/>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06" name="Line 378"/>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07" name="Line 379"/>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05" name="Group 380"/>
                <p:cNvGrpSpPr>
                  <a:grpSpLocks/>
                </p:cNvGrpSpPr>
                <p:nvPr/>
              </p:nvGrpSpPr>
              <p:grpSpPr bwMode="auto">
                <a:xfrm rot="5400000">
                  <a:off x="2736" y="1022"/>
                  <a:ext cx="182" cy="91"/>
                  <a:chOff x="2304" y="2160"/>
                  <a:chExt cx="384" cy="192"/>
                </a:xfrm>
              </p:grpSpPr>
              <p:sp>
                <p:nvSpPr>
                  <p:cNvPr id="227709" name="Rectangle 381"/>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10" name="Line 382"/>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11" name="Line 383"/>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12" name="Line 384"/>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13" name="Line 385"/>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11" name="Group 386"/>
                <p:cNvGrpSpPr>
                  <a:grpSpLocks/>
                </p:cNvGrpSpPr>
                <p:nvPr/>
              </p:nvGrpSpPr>
              <p:grpSpPr bwMode="auto">
                <a:xfrm rot="5400000">
                  <a:off x="2622" y="1023"/>
                  <a:ext cx="182" cy="90"/>
                  <a:chOff x="2304" y="2160"/>
                  <a:chExt cx="384" cy="192"/>
                </a:xfrm>
              </p:grpSpPr>
              <p:sp>
                <p:nvSpPr>
                  <p:cNvPr id="227715" name="Rectangle 387"/>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16" name="Line 388"/>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17" name="Line 389"/>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18" name="Line 390"/>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19" name="Line 391"/>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17" name="Group 392"/>
                <p:cNvGrpSpPr>
                  <a:grpSpLocks/>
                </p:cNvGrpSpPr>
                <p:nvPr/>
              </p:nvGrpSpPr>
              <p:grpSpPr bwMode="auto">
                <a:xfrm rot="5400000">
                  <a:off x="2509" y="1023"/>
                  <a:ext cx="182" cy="90"/>
                  <a:chOff x="2304" y="2160"/>
                  <a:chExt cx="384" cy="192"/>
                </a:xfrm>
              </p:grpSpPr>
              <p:sp>
                <p:nvSpPr>
                  <p:cNvPr id="227721" name="Rectangle 393"/>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22" name="Line 394"/>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23" name="Line 395"/>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24" name="Line 396"/>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25" name="Line 397"/>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23" name="Group 398"/>
                <p:cNvGrpSpPr>
                  <a:grpSpLocks/>
                </p:cNvGrpSpPr>
                <p:nvPr/>
              </p:nvGrpSpPr>
              <p:grpSpPr bwMode="auto">
                <a:xfrm rot="5400000">
                  <a:off x="2397" y="1023"/>
                  <a:ext cx="182" cy="89"/>
                  <a:chOff x="2304" y="2160"/>
                  <a:chExt cx="384" cy="192"/>
                </a:xfrm>
              </p:grpSpPr>
              <p:sp>
                <p:nvSpPr>
                  <p:cNvPr id="227727" name="Rectangle 399"/>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28" name="Line 400"/>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29" name="Line 401"/>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30" name="Line 402"/>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31" name="Line 403"/>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29" name="Group 404"/>
                <p:cNvGrpSpPr>
                  <a:grpSpLocks/>
                </p:cNvGrpSpPr>
                <p:nvPr/>
              </p:nvGrpSpPr>
              <p:grpSpPr bwMode="auto">
                <a:xfrm rot="5400000">
                  <a:off x="2284" y="1023"/>
                  <a:ext cx="182" cy="89"/>
                  <a:chOff x="2304" y="2160"/>
                  <a:chExt cx="384" cy="192"/>
                </a:xfrm>
              </p:grpSpPr>
              <p:sp>
                <p:nvSpPr>
                  <p:cNvPr id="227733" name="Rectangle 405"/>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34" name="Line 406"/>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35" name="Line 407"/>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36" name="Line 408"/>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37" name="Line 409"/>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35" name="Group 410"/>
                <p:cNvGrpSpPr>
                  <a:grpSpLocks/>
                </p:cNvGrpSpPr>
                <p:nvPr/>
              </p:nvGrpSpPr>
              <p:grpSpPr bwMode="auto">
                <a:xfrm rot="5400000">
                  <a:off x="2171" y="1023"/>
                  <a:ext cx="182" cy="90"/>
                  <a:chOff x="2304" y="2160"/>
                  <a:chExt cx="384" cy="192"/>
                </a:xfrm>
              </p:grpSpPr>
              <p:sp>
                <p:nvSpPr>
                  <p:cNvPr id="227739" name="Rectangle 411"/>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40" name="Line 412"/>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41" name="Line 413"/>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42" name="Line 414"/>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43" name="Line 415"/>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41" name="Group 416"/>
                <p:cNvGrpSpPr>
                  <a:grpSpLocks/>
                </p:cNvGrpSpPr>
                <p:nvPr/>
              </p:nvGrpSpPr>
              <p:grpSpPr bwMode="auto">
                <a:xfrm rot="5400000">
                  <a:off x="2058" y="1023"/>
                  <a:ext cx="182" cy="90"/>
                  <a:chOff x="2304" y="2160"/>
                  <a:chExt cx="384" cy="192"/>
                </a:xfrm>
              </p:grpSpPr>
              <p:sp>
                <p:nvSpPr>
                  <p:cNvPr id="227745" name="Rectangle 417"/>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46" name="Line 418"/>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47" name="Line 419"/>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48" name="Line 420"/>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49" name="Line 421"/>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47" name="Group 422"/>
                <p:cNvGrpSpPr>
                  <a:grpSpLocks/>
                </p:cNvGrpSpPr>
                <p:nvPr/>
              </p:nvGrpSpPr>
              <p:grpSpPr bwMode="auto">
                <a:xfrm rot="5400000">
                  <a:off x="1945" y="1023"/>
                  <a:ext cx="182" cy="90"/>
                  <a:chOff x="2304" y="2160"/>
                  <a:chExt cx="384" cy="192"/>
                </a:xfrm>
              </p:grpSpPr>
              <p:sp>
                <p:nvSpPr>
                  <p:cNvPr id="227751" name="Rectangle 423"/>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52" name="Line 424"/>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53" name="Line 425"/>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54" name="Line 426"/>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55" name="Line 427"/>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53" name="Group 428"/>
                <p:cNvGrpSpPr>
                  <a:grpSpLocks/>
                </p:cNvGrpSpPr>
                <p:nvPr/>
              </p:nvGrpSpPr>
              <p:grpSpPr bwMode="auto">
                <a:xfrm rot="5400000">
                  <a:off x="1832" y="1022"/>
                  <a:ext cx="182" cy="91"/>
                  <a:chOff x="2304" y="2160"/>
                  <a:chExt cx="384" cy="192"/>
                </a:xfrm>
              </p:grpSpPr>
              <p:sp>
                <p:nvSpPr>
                  <p:cNvPr id="227757" name="Rectangle 429"/>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58" name="Line 430"/>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59" name="Line 431"/>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60" name="Line 432"/>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61" name="Line 433"/>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54" name="Group 434"/>
                <p:cNvGrpSpPr>
                  <a:grpSpLocks/>
                </p:cNvGrpSpPr>
                <p:nvPr/>
              </p:nvGrpSpPr>
              <p:grpSpPr bwMode="auto">
                <a:xfrm rot="5400000">
                  <a:off x="1719" y="1022"/>
                  <a:ext cx="182" cy="91"/>
                  <a:chOff x="2304" y="2160"/>
                  <a:chExt cx="384" cy="192"/>
                </a:xfrm>
              </p:grpSpPr>
              <p:sp>
                <p:nvSpPr>
                  <p:cNvPr id="227763" name="Rectangle 435"/>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64" name="Line 436"/>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65" name="Line 437"/>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66" name="Line 438"/>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67" name="Line 439"/>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60" name="Group 440"/>
                <p:cNvGrpSpPr>
                  <a:grpSpLocks/>
                </p:cNvGrpSpPr>
                <p:nvPr/>
              </p:nvGrpSpPr>
              <p:grpSpPr bwMode="auto">
                <a:xfrm rot="5400000">
                  <a:off x="1606" y="1022"/>
                  <a:ext cx="182" cy="91"/>
                  <a:chOff x="2304" y="2160"/>
                  <a:chExt cx="384" cy="192"/>
                </a:xfrm>
              </p:grpSpPr>
              <p:sp>
                <p:nvSpPr>
                  <p:cNvPr id="227769" name="Rectangle 441"/>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70" name="Line 442"/>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71" name="Line 443"/>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72" name="Line 444"/>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73" name="Line 445"/>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66" name="Group 446"/>
                <p:cNvGrpSpPr>
                  <a:grpSpLocks/>
                </p:cNvGrpSpPr>
                <p:nvPr/>
              </p:nvGrpSpPr>
              <p:grpSpPr bwMode="auto">
                <a:xfrm rot="5400000">
                  <a:off x="3639" y="1023"/>
                  <a:ext cx="182" cy="90"/>
                  <a:chOff x="2304" y="2160"/>
                  <a:chExt cx="384" cy="192"/>
                </a:xfrm>
              </p:grpSpPr>
              <p:sp>
                <p:nvSpPr>
                  <p:cNvPr id="227775" name="Rectangle 447"/>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76" name="Line 448"/>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77" name="Line 449"/>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78" name="Line 450"/>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79" name="Line 451"/>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72" name="Group 452"/>
                <p:cNvGrpSpPr>
                  <a:grpSpLocks/>
                </p:cNvGrpSpPr>
                <p:nvPr/>
              </p:nvGrpSpPr>
              <p:grpSpPr bwMode="auto">
                <a:xfrm rot="5400000">
                  <a:off x="3526" y="1023"/>
                  <a:ext cx="182" cy="90"/>
                  <a:chOff x="2304" y="2160"/>
                  <a:chExt cx="384" cy="192"/>
                </a:xfrm>
              </p:grpSpPr>
              <p:sp>
                <p:nvSpPr>
                  <p:cNvPr id="227781" name="Rectangle 453"/>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82" name="Line 454"/>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83" name="Line 455"/>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84" name="Line 456"/>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85" name="Line 457"/>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78" name="Group 458"/>
                <p:cNvGrpSpPr>
                  <a:grpSpLocks/>
                </p:cNvGrpSpPr>
                <p:nvPr/>
              </p:nvGrpSpPr>
              <p:grpSpPr bwMode="auto">
                <a:xfrm rot="5400000">
                  <a:off x="3414" y="1023"/>
                  <a:ext cx="182" cy="89"/>
                  <a:chOff x="2304" y="2160"/>
                  <a:chExt cx="384" cy="192"/>
                </a:xfrm>
              </p:grpSpPr>
              <p:sp>
                <p:nvSpPr>
                  <p:cNvPr id="227787" name="Rectangle 459"/>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88" name="Line 460"/>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89" name="Line 461"/>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90" name="Line 462"/>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91" name="Line 463"/>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84" name="Group 464"/>
                <p:cNvGrpSpPr>
                  <a:grpSpLocks/>
                </p:cNvGrpSpPr>
                <p:nvPr/>
              </p:nvGrpSpPr>
              <p:grpSpPr bwMode="auto">
                <a:xfrm rot="5400000">
                  <a:off x="3301" y="1023"/>
                  <a:ext cx="182" cy="89"/>
                  <a:chOff x="2304" y="2160"/>
                  <a:chExt cx="384" cy="192"/>
                </a:xfrm>
              </p:grpSpPr>
              <p:sp>
                <p:nvSpPr>
                  <p:cNvPr id="227793" name="Rectangle 465"/>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94" name="Line 466"/>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95" name="Line 467"/>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96" name="Line 468"/>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797" name="Line 469"/>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90" name="Group 470"/>
                <p:cNvGrpSpPr>
                  <a:grpSpLocks/>
                </p:cNvGrpSpPr>
                <p:nvPr/>
              </p:nvGrpSpPr>
              <p:grpSpPr bwMode="auto">
                <a:xfrm rot="5400000">
                  <a:off x="3187" y="1022"/>
                  <a:ext cx="182" cy="92"/>
                  <a:chOff x="2304" y="2160"/>
                  <a:chExt cx="384" cy="192"/>
                </a:xfrm>
              </p:grpSpPr>
              <p:sp>
                <p:nvSpPr>
                  <p:cNvPr id="227799" name="Rectangle 471"/>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00" name="Line 472"/>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01" name="Line 473"/>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02" name="Line 474"/>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03" name="Line 475"/>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496" name="Group 476"/>
                <p:cNvGrpSpPr>
                  <a:grpSpLocks/>
                </p:cNvGrpSpPr>
                <p:nvPr/>
              </p:nvGrpSpPr>
              <p:grpSpPr bwMode="auto">
                <a:xfrm rot="5400000">
                  <a:off x="3075" y="1022"/>
                  <a:ext cx="182" cy="91"/>
                  <a:chOff x="2304" y="2160"/>
                  <a:chExt cx="384" cy="192"/>
                </a:xfrm>
              </p:grpSpPr>
              <p:sp>
                <p:nvSpPr>
                  <p:cNvPr id="227805" name="Rectangle 477"/>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06" name="Line 478"/>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07" name="Line 479"/>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08" name="Line 480"/>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09" name="Line 481"/>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02" name="Group 482"/>
                <p:cNvGrpSpPr>
                  <a:grpSpLocks/>
                </p:cNvGrpSpPr>
                <p:nvPr/>
              </p:nvGrpSpPr>
              <p:grpSpPr bwMode="auto">
                <a:xfrm rot="5400000">
                  <a:off x="1494" y="1024"/>
                  <a:ext cx="181" cy="90"/>
                  <a:chOff x="2304" y="2160"/>
                  <a:chExt cx="384" cy="192"/>
                </a:xfrm>
              </p:grpSpPr>
              <p:sp>
                <p:nvSpPr>
                  <p:cNvPr id="227811" name="Rectangle 483"/>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12" name="Line 484"/>
                  <p:cNvSpPr>
                    <a:spLocks noChangeShapeType="1"/>
                  </p:cNvSpPr>
                  <p:nvPr/>
                </p:nvSpPr>
                <p:spPr bwMode="auto">
                  <a:xfrm>
                    <a:off x="2304"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13" name="Line 485"/>
                  <p:cNvSpPr>
                    <a:spLocks noChangeShapeType="1"/>
                  </p:cNvSpPr>
                  <p:nvPr/>
                </p:nvSpPr>
                <p:spPr bwMode="auto">
                  <a:xfrm>
                    <a:off x="2592" y="220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14" name="Line 486"/>
                  <p:cNvSpPr>
                    <a:spLocks noChangeShapeType="1"/>
                  </p:cNvSpPr>
                  <p:nvPr/>
                </p:nvSpPr>
                <p:spPr bwMode="auto">
                  <a:xfrm>
                    <a:off x="2592" y="225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15" name="Line 487"/>
                  <p:cNvSpPr>
                    <a:spLocks noChangeShapeType="1"/>
                  </p:cNvSpPr>
                  <p:nvPr/>
                </p:nvSpPr>
                <p:spPr bwMode="auto">
                  <a:xfrm>
                    <a:off x="2592" y="230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sp>
            <p:nvSpPr>
              <p:cNvPr id="227816" name="Rectangle 488"/>
              <p:cNvSpPr>
                <a:spLocks noChangeArrowheads="1"/>
              </p:cNvSpPr>
              <p:nvPr/>
            </p:nvSpPr>
            <p:spPr bwMode="auto">
              <a:xfrm>
                <a:off x="1651" y="1272"/>
                <a:ext cx="204" cy="2044"/>
              </a:xfrm>
              <a:prstGeom prst="rect">
                <a:avLst/>
              </a:prstGeom>
              <a:solidFill>
                <a:srgbClr val="FF6600"/>
              </a:solidFill>
              <a:ln w="9525">
                <a:solidFill>
                  <a:schemeClr val="tx1"/>
                </a:solidFill>
                <a:miter lim="800000"/>
                <a:headEnd/>
                <a:tailEnd/>
              </a:ln>
              <a:effectLst/>
            </p:spPr>
            <p:txBody>
              <a:bodyPr vert="eaVert" wrap="none" anchor="ctr"/>
              <a:lstStyle/>
              <a:p>
                <a:pPr algn="ctr" eaLnBrk="0" fontAlgn="base" hangingPunct="0">
                  <a:spcBef>
                    <a:spcPct val="0"/>
                  </a:spcBef>
                  <a:spcAft>
                    <a:spcPct val="0"/>
                  </a:spcAft>
                </a:pPr>
                <a:r>
                  <a:rPr lang="en-US" sz="1400">
                    <a:solidFill>
                      <a:srgbClr val="FFFFFF"/>
                    </a:solidFill>
                    <a:latin typeface="Arial" pitchFamily="34" charset="0"/>
                  </a:rPr>
                  <a:t>Block RAMs</a:t>
                </a:r>
              </a:p>
            </p:txBody>
          </p:sp>
          <p:sp>
            <p:nvSpPr>
              <p:cNvPr id="227817" name="Rectangle 489"/>
              <p:cNvSpPr>
                <a:spLocks noChangeArrowheads="1"/>
              </p:cNvSpPr>
              <p:nvPr/>
            </p:nvSpPr>
            <p:spPr bwMode="auto">
              <a:xfrm>
                <a:off x="3481" y="1272"/>
                <a:ext cx="204" cy="2044"/>
              </a:xfrm>
              <a:prstGeom prst="rect">
                <a:avLst/>
              </a:prstGeom>
              <a:solidFill>
                <a:srgbClr val="FF6600"/>
              </a:solidFill>
              <a:ln w="9525">
                <a:solidFill>
                  <a:schemeClr val="tx1"/>
                </a:solidFill>
                <a:miter lim="800000"/>
                <a:headEnd/>
                <a:tailEnd/>
              </a:ln>
              <a:effectLst/>
            </p:spPr>
            <p:txBody>
              <a:bodyPr vert="eaVert" wrap="none" anchor="ctr"/>
              <a:lstStyle/>
              <a:p>
                <a:pPr algn="ctr" eaLnBrk="0" fontAlgn="base" hangingPunct="0">
                  <a:spcBef>
                    <a:spcPct val="0"/>
                  </a:spcBef>
                  <a:spcAft>
                    <a:spcPct val="0"/>
                  </a:spcAft>
                </a:pPr>
                <a:r>
                  <a:rPr lang="en-US" sz="1400">
                    <a:solidFill>
                      <a:srgbClr val="FFFFFF"/>
                    </a:solidFill>
                    <a:latin typeface="Arial" pitchFamily="34" charset="0"/>
                  </a:rPr>
                  <a:t>Block RAMs</a:t>
                </a:r>
              </a:p>
            </p:txBody>
          </p:sp>
          <p:grpSp>
            <p:nvGrpSpPr>
              <p:cNvPr id="227508" name="Group 490"/>
              <p:cNvGrpSpPr>
                <a:grpSpLocks/>
              </p:cNvGrpSpPr>
              <p:nvPr/>
            </p:nvGrpSpPr>
            <p:grpSpPr bwMode="auto">
              <a:xfrm>
                <a:off x="1900" y="1818"/>
                <a:ext cx="1536" cy="204"/>
                <a:chOff x="3216" y="2304"/>
                <a:chExt cx="3264" cy="432"/>
              </a:xfrm>
            </p:grpSpPr>
            <p:grpSp>
              <p:nvGrpSpPr>
                <p:cNvPr id="227514" name="Group 491"/>
                <p:cNvGrpSpPr>
                  <a:grpSpLocks/>
                </p:cNvGrpSpPr>
                <p:nvPr/>
              </p:nvGrpSpPr>
              <p:grpSpPr bwMode="auto">
                <a:xfrm>
                  <a:off x="3216" y="2304"/>
                  <a:ext cx="384" cy="432"/>
                  <a:chOff x="3984" y="2784"/>
                  <a:chExt cx="384" cy="432"/>
                </a:xfrm>
              </p:grpSpPr>
              <p:sp>
                <p:nvSpPr>
                  <p:cNvPr id="227820" name="Rectangle 49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21" name="Line 49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22" name="Line 49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23" name="Line 49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24" name="Line 49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25" name="Line 49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26" name="Line 49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27" name="Line 49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28" name="Line 50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20" name="Group 501"/>
                <p:cNvGrpSpPr>
                  <a:grpSpLocks/>
                </p:cNvGrpSpPr>
                <p:nvPr/>
              </p:nvGrpSpPr>
              <p:grpSpPr bwMode="auto">
                <a:xfrm>
                  <a:off x="3696" y="2304"/>
                  <a:ext cx="384" cy="432"/>
                  <a:chOff x="3984" y="2784"/>
                  <a:chExt cx="384" cy="432"/>
                </a:xfrm>
              </p:grpSpPr>
              <p:sp>
                <p:nvSpPr>
                  <p:cNvPr id="227830" name="Rectangle 50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31" name="Line 50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32" name="Line 50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33" name="Line 50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34" name="Line 50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35" name="Line 50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36" name="Line 50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37" name="Line 50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38" name="Line 51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26" name="Group 511"/>
                <p:cNvGrpSpPr>
                  <a:grpSpLocks/>
                </p:cNvGrpSpPr>
                <p:nvPr/>
              </p:nvGrpSpPr>
              <p:grpSpPr bwMode="auto">
                <a:xfrm>
                  <a:off x="4176" y="2304"/>
                  <a:ext cx="384" cy="432"/>
                  <a:chOff x="3984" y="2784"/>
                  <a:chExt cx="384" cy="432"/>
                </a:xfrm>
              </p:grpSpPr>
              <p:sp>
                <p:nvSpPr>
                  <p:cNvPr id="227840" name="Rectangle 51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41" name="Line 51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42" name="Line 51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43" name="Line 51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44" name="Line 51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45" name="Line 51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46" name="Line 51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47" name="Line 51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48" name="Line 52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32" name="Group 521"/>
                <p:cNvGrpSpPr>
                  <a:grpSpLocks/>
                </p:cNvGrpSpPr>
                <p:nvPr/>
              </p:nvGrpSpPr>
              <p:grpSpPr bwMode="auto">
                <a:xfrm>
                  <a:off x="4656" y="2304"/>
                  <a:ext cx="384" cy="432"/>
                  <a:chOff x="3984" y="2784"/>
                  <a:chExt cx="384" cy="432"/>
                </a:xfrm>
              </p:grpSpPr>
              <p:sp>
                <p:nvSpPr>
                  <p:cNvPr id="227850" name="Rectangle 52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51" name="Line 52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52" name="Line 52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53" name="Line 52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54" name="Line 52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55" name="Line 52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56" name="Line 52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57" name="Line 52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58" name="Line 53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38" name="Group 531"/>
                <p:cNvGrpSpPr>
                  <a:grpSpLocks/>
                </p:cNvGrpSpPr>
                <p:nvPr/>
              </p:nvGrpSpPr>
              <p:grpSpPr bwMode="auto">
                <a:xfrm>
                  <a:off x="5136" y="2304"/>
                  <a:ext cx="384" cy="432"/>
                  <a:chOff x="3984" y="2784"/>
                  <a:chExt cx="384" cy="432"/>
                </a:xfrm>
              </p:grpSpPr>
              <p:sp>
                <p:nvSpPr>
                  <p:cNvPr id="227860" name="Rectangle 53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61" name="Line 53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62" name="Line 53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63" name="Line 53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64" name="Line 53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65" name="Line 53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66" name="Line 53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67" name="Line 53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68" name="Line 54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44" name="Group 541"/>
                <p:cNvGrpSpPr>
                  <a:grpSpLocks/>
                </p:cNvGrpSpPr>
                <p:nvPr/>
              </p:nvGrpSpPr>
              <p:grpSpPr bwMode="auto">
                <a:xfrm>
                  <a:off x="5616" y="2304"/>
                  <a:ext cx="384" cy="432"/>
                  <a:chOff x="3984" y="2784"/>
                  <a:chExt cx="384" cy="432"/>
                </a:xfrm>
              </p:grpSpPr>
              <p:sp>
                <p:nvSpPr>
                  <p:cNvPr id="227870" name="Rectangle 54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71" name="Line 54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72" name="Line 54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73" name="Line 54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74" name="Line 54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75" name="Line 54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76" name="Line 54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77" name="Line 54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78" name="Line 55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50" name="Group 551"/>
                <p:cNvGrpSpPr>
                  <a:grpSpLocks/>
                </p:cNvGrpSpPr>
                <p:nvPr/>
              </p:nvGrpSpPr>
              <p:grpSpPr bwMode="auto">
                <a:xfrm>
                  <a:off x="6096" y="2304"/>
                  <a:ext cx="384" cy="432"/>
                  <a:chOff x="3984" y="2784"/>
                  <a:chExt cx="384" cy="432"/>
                </a:xfrm>
              </p:grpSpPr>
              <p:sp>
                <p:nvSpPr>
                  <p:cNvPr id="227880" name="Rectangle 55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81" name="Line 55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82" name="Line 55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83" name="Line 55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84" name="Line 55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85" name="Line 55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86" name="Line 55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87" name="Line 55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88" name="Line 56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sp>
            <p:nvSpPr>
              <p:cNvPr id="227889" name="Rectangle 561"/>
              <p:cNvSpPr>
                <a:spLocks noChangeArrowheads="1"/>
              </p:cNvSpPr>
              <p:nvPr/>
            </p:nvSpPr>
            <p:spPr bwMode="auto">
              <a:xfrm>
                <a:off x="1313" y="977"/>
                <a:ext cx="2688" cy="2702"/>
              </a:xfrm>
              <a:prstGeom prst="rect">
                <a:avLst/>
              </a:prstGeom>
              <a:noFill/>
              <a:ln w="25400">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90" name="Line 562"/>
              <p:cNvSpPr>
                <a:spLocks noChangeShapeType="1"/>
              </p:cNvSpPr>
              <p:nvPr/>
            </p:nvSpPr>
            <p:spPr bwMode="auto">
              <a:xfrm>
                <a:off x="1583"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91" name="Line 563"/>
              <p:cNvSpPr>
                <a:spLocks noChangeShapeType="1"/>
              </p:cNvSpPr>
              <p:nvPr/>
            </p:nvSpPr>
            <p:spPr bwMode="auto">
              <a:xfrm>
                <a:off x="1698"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92" name="Line 564"/>
              <p:cNvSpPr>
                <a:spLocks noChangeShapeType="1"/>
              </p:cNvSpPr>
              <p:nvPr/>
            </p:nvSpPr>
            <p:spPr bwMode="auto">
              <a:xfrm>
                <a:off x="1810"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93" name="Line 565"/>
              <p:cNvSpPr>
                <a:spLocks noChangeShapeType="1"/>
              </p:cNvSpPr>
              <p:nvPr/>
            </p:nvSpPr>
            <p:spPr bwMode="auto">
              <a:xfrm>
                <a:off x="1923"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94" name="Line 566"/>
              <p:cNvSpPr>
                <a:spLocks noChangeShapeType="1"/>
              </p:cNvSpPr>
              <p:nvPr/>
            </p:nvSpPr>
            <p:spPr bwMode="auto">
              <a:xfrm>
                <a:off x="2036"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95" name="Line 567"/>
              <p:cNvSpPr>
                <a:spLocks noChangeShapeType="1"/>
              </p:cNvSpPr>
              <p:nvPr/>
            </p:nvSpPr>
            <p:spPr bwMode="auto">
              <a:xfrm>
                <a:off x="2149"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96" name="Line 568"/>
              <p:cNvSpPr>
                <a:spLocks noChangeShapeType="1"/>
              </p:cNvSpPr>
              <p:nvPr/>
            </p:nvSpPr>
            <p:spPr bwMode="auto">
              <a:xfrm>
                <a:off x="2262"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97" name="Line 569"/>
              <p:cNvSpPr>
                <a:spLocks noChangeShapeType="1"/>
              </p:cNvSpPr>
              <p:nvPr/>
            </p:nvSpPr>
            <p:spPr bwMode="auto">
              <a:xfrm>
                <a:off x="2375"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98" name="Line 570"/>
              <p:cNvSpPr>
                <a:spLocks noChangeShapeType="1"/>
              </p:cNvSpPr>
              <p:nvPr/>
            </p:nvSpPr>
            <p:spPr bwMode="auto">
              <a:xfrm>
                <a:off x="2487"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899" name="Line 571"/>
              <p:cNvSpPr>
                <a:spLocks noChangeShapeType="1"/>
              </p:cNvSpPr>
              <p:nvPr/>
            </p:nvSpPr>
            <p:spPr bwMode="auto">
              <a:xfrm>
                <a:off x="2600"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00" name="Line 572"/>
              <p:cNvSpPr>
                <a:spLocks noChangeShapeType="1"/>
              </p:cNvSpPr>
              <p:nvPr/>
            </p:nvSpPr>
            <p:spPr bwMode="auto">
              <a:xfrm>
                <a:off x="2713"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01" name="Line 573"/>
              <p:cNvSpPr>
                <a:spLocks noChangeShapeType="1"/>
              </p:cNvSpPr>
              <p:nvPr/>
            </p:nvSpPr>
            <p:spPr bwMode="auto">
              <a:xfrm>
                <a:off x="2826"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02" name="Line 574"/>
              <p:cNvSpPr>
                <a:spLocks noChangeShapeType="1"/>
              </p:cNvSpPr>
              <p:nvPr/>
            </p:nvSpPr>
            <p:spPr bwMode="auto">
              <a:xfrm>
                <a:off x="2939"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03" name="Line 575"/>
              <p:cNvSpPr>
                <a:spLocks noChangeShapeType="1"/>
              </p:cNvSpPr>
              <p:nvPr/>
            </p:nvSpPr>
            <p:spPr bwMode="auto">
              <a:xfrm>
                <a:off x="3052"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04" name="Line 576"/>
              <p:cNvSpPr>
                <a:spLocks noChangeShapeType="1"/>
              </p:cNvSpPr>
              <p:nvPr/>
            </p:nvSpPr>
            <p:spPr bwMode="auto">
              <a:xfrm>
                <a:off x="3166"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05" name="Line 577"/>
              <p:cNvSpPr>
                <a:spLocks noChangeShapeType="1"/>
              </p:cNvSpPr>
              <p:nvPr/>
            </p:nvSpPr>
            <p:spPr bwMode="auto">
              <a:xfrm>
                <a:off x="3279"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06" name="Line 578"/>
              <p:cNvSpPr>
                <a:spLocks noChangeShapeType="1"/>
              </p:cNvSpPr>
              <p:nvPr/>
            </p:nvSpPr>
            <p:spPr bwMode="auto">
              <a:xfrm>
                <a:off x="3392"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07" name="Line 579"/>
              <p:cNvSpPr>
                <a:spLocks noChangeShapeType="1"/>
              </p:cNvSpPr>
              <p:nvPr/>
            </p:nvSpPr>
            <p:spPr bwMode="auto">
              <a:xfrm>
                <a:off x="3504"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08" name="Line 580"/>
              <p:cNvSpPr>
                <a:spLocks noChangeShapeType="1"/>
              </p:cNvSpPr>
              <p:nvPr/>
            </p:nvSpPr>
            <p:spPr bwMode="auto">
              <a:xfrm>
                <a:off x="3617"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09" name="Line 581"/>
              <p:cNvSpPr>
                <a:spLocks noChangeShapeType="1"/>
              </p:cNvSpPr>
              <p:nvPr/>
            </p:nvSpPr>
            <p:spPr bwMode="auto">
              <a:xfrm>
                <a:off x="3730" y="3679"/>
                <a:ext cx="0" cy="113"/>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nvGrpSpPr>
              <p:cNvPr id="227556" name="Group 582"/>
              <p:cNvGrpSpPr>
                <a:grpSpLocks/>
              </p:cNvGrpSpPr>
              <p:nvPr/>
            </p:nvGrpSpPr>
            <p:grpSpPr bwMode="auto">
              <a:xfrm>
                <a:off x="1583" y="864"/>
                <a:ext cx="2147" cy="113"/>
                <a:chOff x="2544" y="288"/>
                <a:chExt cx="4560" cy="240"/>
              </a:xfrm>
            </p:grpSpPr>
            <p:sp>
              <p:nvSpPr>
                <p:cNvPr id="227911" name="Line 583"/>
                <p:cNvSpPr>
                  <a:spLocks noChangeShapeType="1"/>
                </p:cNvSpPr>
                <p:nvPr/>
              </p:nvSpPr>
              <p:spPr bwMode="auto">
                <a:xfrm>
                  <a:off x="254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12" name="Line 584"/>
                <p:cNvSpPr>
                  <a:spLocks noChangeShapeType="1"/>
                </p:cNvSpPr>
                <p:nvPr/>
              </p:nvSpPr>
              <p:spPr bwMode="auto">
                <a:xfrm>
                  <a:off x="278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13" name="Line 585"/>
                <p:cNvSpPr>
                  <a:spLocks noChangeShapeType="1"/>
                </p:cNvSpPr>
                <p:nvPr/>
              </p:nvSpPr>
              <p:spPr bwMode="auto">
                <a:xfrm>
                  <a:off x="302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14" name="Line 586"/>
                <p:cNvSpPr>
                  <a:spLocks noChangeShapeType="1"/>
                </p:cNvSpPr>
                <p:nvPr/>
              </p:nvSpPr>
              <p:spPr bwMode="auto">
                <a:xfrm>
                  <a:off x="326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15" name="Line 587"/>
                <p:cNvSpPr>
                  <a:spLocks noChangeShapeType="1"/>
                </p:cNvSpPr>
                <p:nvPr/>
              </p:nvSpPr>
              <p:spPr bwMode="auto">
                <a:xfrm>
                  <a:off x="350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16" name="Line 588"/>
                <p:cNvSpPr>
                  <a:spLocks noChangeShapeType="1"/>
                </p:cNvSpPr>
                <p:nvPr/>
              </p:nvSpPr>
              <p:spPr bwMode="auto">
                <a:xfrm>
                  <a:off x="374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17" name="Line 589"/>
                <p:cNvSpPr>
                  <a:spLocks noChangeShapeType="1"/>
                </p:cNvSpPr>
                <p:nvPr/>
              </p:nvSpPr>
              <p:spPr bwMode="auto">
                <a:xfrm>
                  <a:off x="398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18" name="Line 590"/>
                <p:cNvSpPr>
                  <a:spLocks noChangeShapeType="1"/>
                </p:cNvSpPr>
                <p:nvPr/>
              </p:nvSpPr>
              <p:spPr bwMode="auto">
                <a:xfrm>
                  <a:off x="422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19" name="Line 591"/>
                <p:cNvSpPr>
                  <a:spLocks noChangeShapeType="1"/>
                </p:cNvSpPr>
                <p:nvPr/>
              </p:nvSpPr>
              <p:spPr bwMode="auto">
                <a:xfrm>
                  <a:off x="446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20" name="Line 592"/>
                <p:cNvSpPr>
                  <a:spLocks noChangeShapeType="1"/>
                </p:cNvSpPr>
                <p:nvPr/>
              </p:nvSpPr>
              <p:spPr bwMode="auto">
                <a:xfrm>
                  <a:off x="470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21" name="Line 593"/>
                <p:cNvSpPr>
                  <a:spLocks noChangeShapeType="1"/>
                </p:cNvSpPr>
                <p:nvPr/>
              </p:nvSpPr>
              <p:spPr bwMode="auto">
                <a:xfrm>
                  <a:off x="494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22" name="Line 594"/>
                <p:cNvSpPr>
                  <a:spLocks noChangeShapeType="1"/>
                </p:cNvSpPr>
                <p:nvPr/>
              </p:nvSpPr>
              <p:spPr bwMode="auto">
                <a:xfrm>
                  <a:off x="518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23" name="Line 595"/>
                <p:cNvSpPr>
                  <a:spLocks noChangeShapeType="1"/>
                </p:cNvSpPr>
                <p:nvPr/>
              </p:nvSpPr>
              <p:spPr bwMode="auto">
                <a:xfrm>
                  <a:off x="542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24" name="Line 596"/>
                <p:cNvSpPr>
                  <a:spLocks noChangeShapeType="1"/>
                </p:cNvSpPr>
                <p:nvPr/>
              </p:nvSpPr>
              <p:spPr bwMode="auto">
                <a:xfrm>
                  <a:off x="566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25" name="Line 597"/>
                <p:cNvSpPr>
                  <a:spLocks noChangeShapeType="1"/>
                </p:cNvSpPr>
                <p:nvPr/>
              </p:nvSpPr>
              <p:spPr bwMode="auto">
                <a:xfrm>
                  <a:off x="590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26" name="Line 598"/>
                <p:cNvSpPr>
                  <a:spLocks noChangeShapeType="1"/>
                </p:cNvSpPr>
                <p:nvPr/>
              </p:nvSpPr>
              <p:spPr bwMode="auto">
                <a:xfrm>
                  <a:off x="614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27" name="Line 599"/>
                <p:cNvSpPr>
                  <a:spLocks noChangeShapeType="1"/>
                </p:cNvSpPr>
                <p:nvPr/>
              </p:nvSpPr>
              <p:spPr bwMode="auto">
                <a:xfrm>
                  <a:off x="638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28" name="Line 600"/>
                <p:cNvSpPr>
                  <a:spLocks noChangeShapeType="1"/>
                </p:cNvSpPr>
                <p:nvPr/>
              </p:nvSpPr>
              <p:spPr bwMode="auto">
                <a:xfrm>
                  <a:off x="662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29" name="Line 601"/>
                <p:cNvSpPr>
                  <a:spLocks noChangeShapeType="1"/>
                </p:cNvSpPr>
                <p:nvPr/>
              </p:nvSpPr>
              <p:spPr bwMode="auto">
                <a:xfrm>
                  <a:off x="686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30" name="Line 602"/>
                <p:cNvSpPr>
                  <a:spLocks noChangeShapeType="1"/>
                </p:cNvSpPr>
                <p:nvPr/>
              </p:nvSpPr>
              <p:spPr bwMode="auto">
                <a:xfrm>
                  <a:off x="710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62" name="Group 603"/>
              <p:cNvGrpSpPr>
                <a:grpSpLocks/>
              </p:cNvGrpSpPr>
              <p:nvPr/>
            </p:nvGrpSpPr>
            <p:grpSpPr bwMode="auto">
              <a:xfrm rot="5400000">
                <a:off x="2961" y="2271"/>
                <a:ext cx="2157" cy="112"/>
                <a:chOff x="2544" y="288"/>
                <a:chExt cx="4560" cy="240"/>
              </a:xfrm>
            </p:grpSpPr>
            <p:sp>
              <p:nvSpPr>
                <p:cNvPr id="227932" name="Line 604"/>
                <p:cNvSpPr>
                  <a:spLocks noChangeShapeType="1"/>
                </p:cNvSpPr>
                <p:nvPr/>
              </p:nvSpPr>
              <p:spPr bwMode="auto">
                <a:xfrm>
                  <a:off x="254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33" name="Line 605"/>
                <p:cNvSpPr>
                  <a:spLocks noChangeShapeType="1"/>
                </p:cNvSpPr>
                <p:nvPr/>
              </p:nvSpPr>
              <p:spPr bwMode="auto">
                <a:xfrm>
                  <a:off x="278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34" name="Line 606"/>
                <p:cNvSpPr>
                  <a:spLocks noChangeShapeType="1"/>
                </p:cNvSpPr>
                <p:nvPr/>
              </p:nvSpPr>
              <p:spPr bwMode="auto">
                <a:xfrm>
                  <a:off x="302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35" name="Line 607"/>
                <p:cNvSpPr>
                  <a:spLocks noChangeShapeType="1"/>
                </p:cNvSpPr>
                <p:nvPr/>
              </p:nvSpPr>
              <p:spPr bwMode="auto">
                <a:xfrm>
                  <a:off x="326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36" name="Line 608"/>
                <p:cNvSpPr>
                  <a:spLocks noChangeShapeType="1"/>
                </p:cNvSpPr>
                <p:nvPr/>
              </p:nvSpPr>
              <p:spPr bwMode="auto">
                <a:xfrm>
                  <a:off x="350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37" name="Line 609"/>
                <p:cNvSpPr>
                  <a:spLocks noChangeShapeType="1"/>
                </p:cNvSpPr>
                <p:nvPr/>
              </p:nvSpPr>
              <p:spPr bwMode="auto">
                <a:xfrm>
                  <a:off x="374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38" name="Line 610"/>
                <p:cNvSpPr>
                  <a:spLocks noChangeShapeType="1"/>
                </p:cNvSpPr>
                <p:nvPr/>
              </p:nvSpPr>
              <p:spPr bwMode="auto">
                <a:xfrm>
                  <a:off x="398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39" name="Line 611"/>
                <p:cNvSpPr>
                  <a:spLocks noChangeShapeType="1"/>
                </p:cNvSpPr>
                <p:nvPr/>
              </p:nvSpPr>
              <p:spPr bwMode="auto">
                <a:xfrm>
                  <a:off x="422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40" name="Line 612"/>
                <p:cNvSpPr>
                  <a:spLocks noChangeShapeType="1"/>
                </p:cNvSpPr>
                <p:nvPr/>
              </p:nvSpPr>
              <p:spPr bwMode="auto">
                <a:xfrm>
                  <a:off x="446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41" name="Line 613"/>
                <p:cNvSpPr>
                  <a:spLocks noChangeShapeType="1"/>
                </p:cNvSpPr>
                <p:nvPr/>
              </p:nvSpPr>
              <p:spPr bwMode="auto">
                <a:xfrm>
                  <a:off x="470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42" name="Line 614"/>
                <p:cNvSpPr>
                  <a:spLocks noChangeShapeType="1"/>
                </p:cNvSpPr>
                <p:nvPr/>
              </p:nvSpPr>
              <p:spPr bwMode="auto">
                <a:xfrm>
                  <a:off x="494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43" name="Line 615"/>
                <p:cNvSpPr>
                  <a:spLocks noChangeShapeType="1"/>
                </p:cNvSpPr>
                <p:nvPr/>
              </p:nvSpPr>
              <p:spPr bwMode="auto">
                <a:xfrm>
                  <a:off x="518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44" name="Line 616"/>
                <p:cNvSpPr>
                  <a:spLocks noChangeShapeType="1"/>
                </p:cNvSpPr>
                <p:nvPr/>
              </p:nvSpPr>
              <p:spPr bwMode="auto">
                <a:xfrm>
                  <a:off x="542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45" name="Line 617"/>
                <p:cNvSpPr>
                  <a:spLocks noChangeShapeType="1"/>
                </p:cNvSpPr>
                <p:nvPr/>
              </p:nvSpPr>
              <p:spPr bwMode="auto">
                <a:xfrm>
                  <a:off x="566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46" name="Line 618"/>
                <p:cNvSpPr>
                  <a:spLocks noChangeShapeType="1"/>
                </p:cNvSpPr>
                <p:nvPr/>
              </p:nvSpPr>
              <p:spPr bwMode="auto">
                <a:xfrm>
                  <a:off x="590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47" name="Line 619"/>
                <p:cNvSpPr>
                  <a:spLocks noChangeShapeType="1"/>
                </p:cNvSpPr>
                <p:nvPr/>
              </p:nvSpPr>
              <p:spPr bwMode="auto">
                <a:xfrm>
                  <a:off x="614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48" name="Line 620"/>
                <p:cNvSpPr>
                  <a:spLocks noChangeShapeType="1"/>
                </p:cNvSpPr>
                <p:nvPr/>
              </p:nvSpPr>
              <p:spPr bwMode="auto">
                <a:xfrm>
                  <a:off x="638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49" name="Line 621"/>
                <p:cNvSpPr>
                  <a:spLocks noChangeShapeType="1"/>
                </p:cNvSpPr>
                <p:nvPr/>
              </p:nvSpPr>
              <p:spPr bwMode="auto">
                <a:xfrm>
                  <a:off x="662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50" name="Line 622"/>
                <p:cNvSpPr>
                  <a:spLocks noChangeShapeType="1"/>
                </p:cNvSpPr>
                <p:nvPr/>
              </p:nvSpPr>
              <p:spPr bwMode="auto">
                <a:xfrm>
                  <a:off x="686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51" name="Line 623"/>
                <p:cNvSpPr>
                  <a:spLocks noChangeShapeType="1"/>
                </p:cNvSpPr>
                <p:nvPr/>
              </p:nvSpPr>
              <p:spPr bwMode="auto">
                <a:xfrm>
                  <a:off x="710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68" name="Group 624"/>
              <p:cNvGrpSpPr>
                <a:grpSpLocks/>
              </p:cNvGrpSpPr>
              <p:nvPr/>
            </p:nvGrpSpPr>
            <p:grpSpPr bwMode="auto">
              <a:xfrm rot="5400000">
                <a:off x="178" y="2272"/>
                <a:ext cx="2157" cy="113"/>
                <a:chOff x="2544" y="288"/>
                <a:chExt cx="4560" cy="240"/>
              </a:xfrm>
            </p:grpSpPr>
            <p:sp>
              <p:nvSpPr>
                <p:cNvPr id="227953" name="Line 625"/>
                <p:cNvSpPr>
                  <a:spLocks noChangeShapeType="1"/>
                </p:cNvSpPr>
                <p:nvPr/>
              </p:nvSpPr>
              <p:spPr bwMode="auto">
                <a:xfrm>
                  <a:off x="254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54" name="Line 626"/>
                <p:cNvSpPr>
                  <a:spLocks noChangeShapeType="1"/>
                </p:cNvSpPr>
                <p:nvPr/>
              </p:nvSpPr>
              <p:spPr bwMode="auto">
                <a:xfrm>
                  <a:off x="278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55" name="Line 627"/>
                <p:cNvSpPr>
                  <a:spLocks noChangeShapeType="1"/>
                </p:cNvSpPr>
                <p:nvPr/>
              </p:nvSpPr>
              <p:spPr bwMode="auto">
                <a:xfrm>
                  <a:off x="302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56" name="Line 628"/>
                <p:cNvSpPr>
                  <a:spLocks noChangeShapeType="1"/>
                </p:cNvSpPr>
                <p:nvPr/>
              </p:nvSpPr>
              <p:spPr bwMode="auto">
                <a:xfrm>
                  <a:off x="326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57" name="Line 629"/>
                <p:cNvSpPr>
                  <a:spLocks noChangeShapeType="1"/>
                </p:cNvSpPr>
                <p:nvPr/>
              </p:nvSpPr>
              <p:spPr bwMode="auto">
                <a:xfrm>
                  <a:off x="350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58" name="Line 630"/>
                <p:cNvSpPr>
                  <a:spLocks noChangeShapeType="1"/>
                </p:cNvSpPr>
                <p:nvPr/>
              </p:nvSpPr>
              <p:spPr bwMode="auto">
                <a:xfrm>
                  <a:off x="374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59" name="Line 631"/>
                <p:cNvSpPr>
                  <a:spLocks noChangeShapeType="1"/>
                </p:cNvSpPr>
                <p:nvPr/>
              </p:nvSpPr>
              <p:spPr bwMode="auto">
                <a:xfrm>
                  <a:off x="398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60" name="Line 632"/>
                <p:cNvSpPr>
                  <a:spLocks noChangeShapeType="1"/>
                </p:cNvSpPr>
                <p:nvPr/>
              </p:nvSpPr>
              <p:spPr bwMode="auto">
                <a:xfrm>
                  <a:off x="422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61" name="Line 633"/>
                <p:cNvSpPr>
                  <a:spLocks noChangeShapeType="1"/>
                </p:cNvSpPr>
                <p:nvPr/>
              </p:nvSpPr>
              <p:spPr bwMode="auto">
                <a:xfrm>
                  <a:off x="446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62" name="Line 634"/>
                <p:cNvSpPr>
                  <a:spLocks noChangeShapeType="1"/>
                </p:cNvSpPr>
                <p:nvPr/>
              </p:nvSpPr>
              <p:spPr bwMode="auto">
                <a:xfrm>
                  <a:off x="470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63" name="Line 635"/>
                <p:cNvSpPr>
                  <a:spLocks noChangeShapeType="1"/>
                </p:cNvSpPr>
                <p:nvPr/>
              </p:nvSpPr>
              <p:spPr bwMode="auto">
                <a:xfrm>
                  <a:off x="494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64" name="Line 636"/>
                <p:cNvSpPr>
                  <a:spLocks noChangeShapeType="1"/>
                </p:cNvSpPr>
                <p:nvPr/>
              </p:nvSpPr>
              <p:spPr bwMode="auto">
                <a:xfrm>
                  <a:off x="518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65" name="Line 637"/>
                <p:cNvSpPr>
                  <a:spLocks noChangeShapeType="1"/>
                </p:cNvSpPr>
                <p:nvPr/>
              </p:nvSpPr>
              <p:spPr bwMode="auto">
                <a:xfrm>
                  <a:off x="542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66" name="Line 638"/>
                <p:cNvSpPr>
                  <a:spLocks noChangeShapeType="1"/>
                </p:cNvSpPr>
                <p:nvPr/>
              </p:nvSpPr>
              <p:spPr bwMode="auto">
                <a:xfrm>
                  <a:off x="566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67" name="Line 639"/>
                <p:cNvSpPr>
                  <a:spLocks noChangeShapeType="1"/>
                </p:cNvSpPr>
                <p:nvPr/>
              </p:nvSpPr>
              <p:spPr bwMode="auto">
                <a:xfrm>
                  <a:off x="590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68" name="Line 640"/>
                <p:cNvSpPr>
                  <a:spLocks noChangeShapeType="1"/>
                </p:cNvSpPr>
                <p:nvPr/>
              </p:nvSpPr>
              <p:spPr bwMode="auto">
                <a:xfrm>
                  <a:off x="614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69" name="Line 641"/>
                <p:cNvSpPr>
                  <a:spLocks noChangeShapeType="1"/>
                </p:cNvSpPr>
                <p:nvPr/>
              </p:nvSpPr>
              <p:spPr bwMode="auto">
                <a:xfrm>
                  <a:off x="638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70" name="Line 642"/>
                <p:cNvSpPr>
                  <a:spLocks noChangeShapeType="1"/>
                </p:cNvSpPr>
                <p:nvPr/>
              </p:nvSpPr>
              <p:spPr bwMode="auto">
                <a:xfrm>
                  <a:off x="662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71" name="Line 643"/>
                <p:cNvSpPr>
                  <a:spLocks noChangeShapeType="1"/>
                </p:cNvSpPr>
                <p:nvPr/>
              </p:nvSpPr>
              <p:spPr bwMode="auto">
                <a:xfrm>
                  <a:off x="686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72" name="Line 644"/>
                <p:cNvSpPr>
                  <a:spLocks noChangeShapeType="1"/>
                </p:cNvSpPr>
                <p:nvPr/>
              </p:nvSpPr>
              <p:spPr bwMode="auto">
                <a:xfrm>
                  <a:off x="7104" y="288"/>
                  <a:ext cx="0" cy="240"/>
                </a:xfrm>
                <a:prstGeom prst="line">
                  <a:avLst/>
                </a:prstGeom>
                <a:noFill/>
                <a:ln w="25400">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74" name="Group 645"/>
              <p:cNvGrpSpPr>
                <a:grpSpLocks/>
              </p:cNvGrpSpPr>
              <p:nvPr/>
            </p:nvGrpSpPr>
            <p:grpSpPr bwMode="auto">
              <a:xfrm>
                <a:off x="1900" y="2067"/>
                <a:ext cx="1536" cy="204"/>
                <a:chOff x="3216" y="2304"/>
                <a:chExt cx="3264" cy="432"/>
              </a:xfrm>
            </p:grpSpPr>
            <p:grpSp>
              <p:nvGrpSpPr>
                <p:cNvPr id="227575" name="Group 646"/>
                <p:cNvGrpSpPr>
                  <a:grpSpLocks/>
                </p:cNvGrpSpPr>
                <p:nvPr/>
              </p:nvGrpSpPr>
              <p:grpSpPr bwMode="auto">
                <a:xfrm>
                  <a:off x="3216" y="2304"/>
                  <a:ext cx="384" cy="432"/>
                  <a:chOff x="3984" y="2784"/>
                  <a:chExt cx="384" cy="432"/>
                </a:xfrm>
              </p:grpSpPr>
              <p:sp>
                <p:nvSpPr>
                  <p:cNvPr id="227975" name="Rectangle 647"/>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76" name="Line 648"/>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77" name="Line 649"/>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78" name="Line 650"/>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79" name="Line 651"/>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80" name="Line 652"/>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81" name="Line 653"/>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82" name="Line 654"/>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83" name="Line 655"/>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81" name="Group 656"/>
                <p:cNvGrpSpPr>
                  <a:grpSpLocks/>
                </p:cNvGrpSpPr>
                <p:nvPr/>
              </p:nvGrpSpPr>
              <p:grpSpPr bwMode="auto">
                <a:xfrm>
                  <a:off x="3696" y="2304"/>
                  <a:ext cx="384" cy="432"/>
                  <a:chOff x="3984" y="2784"/>
                  <a:chExt cx="384" cy="432"/>
                </a:xfrm>
              </p:grpSpPr>
              <p:sp>
                <p:nvSpPr>
                  <p:cNvPr id="227985" name="Rectangle 657"/>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86" name="Line 658"/>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87" name="Line 659"/>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88" name="Line 660"/>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89" name="Line 661"/>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90" name="Line 662"/>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91" name="Line 663"/>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92" name="Line 664"/>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93" name="Line 665"/>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87" name="Group 666"/>
                <p:cNvGrpSpPr>
                  <a:grpSpLocks/>
                </p:cNvGrpSpPr>
                <p:nvPr/>
              </p:nvGrpSpPr>
              <p:grpSpPr bwMode="auto">
                <a:xfrm>
                  <a:off x="4176" y="2304"/>
                  <a:ext cx="384" cy="432"/>
                  <a:chOff x="3984" y="2784"/>
                  <a:chExt cx="384" cy="432"/>
                </a:xfrm>
              </p:grpSpPr>
              <p:sp>
                <p:nvSpPr>
                  <p:cNvPr id="227995" name="Rectangle 667"/>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96" name="Line 668"/>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97" name="Line 669"/>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98" name="Line 670"/>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7999" name="Line 671"/>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00" name="Line 672"/>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01" name="Line 673"/>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02" name="Line 674"/>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03" name="Line 675"/>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93" name="Group 676"/>
                <p:cNvGrpSpPr>
                  <a:grpSpLocks/>
                </p:cNvGrpSpPr>
                <p:nvPr/>
              </p:nvGrpSpPr>
              <p:grpSpPr bwMode="auto">
                <a:xfrm>
                  <a:off x="4656" y="2304"/>
                  <a:ext cx="384" cy="432"/>
                  <a:chOff x="3984" y="2784"/>
                  <a:chExt cx="384" cy="432"/>
                </a:xfrm>
              </p:grpSpPr>
              <p:sp>
                <p:nvSpPr>
                  <p:cNvPr id="228005" name="Rectangle 677"/>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06" name="Line 678"/>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07" name="Line 679"/>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08" name="Line 680"/>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09" name="Line 681"/>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10" name="Line 682"/>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11" name="Line 683"/>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12" name="Line 684"/>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13" name="Line 685"/>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599" name="Group 686"/>
                <p:cNvGrpSpPr>
                  <a:grpSpLocks/>
                </p:cNvGrpSpPr>
                <p:nvPr/>
              </p:nvGrpSpPr>
              <p:grpSpPr bwMode="auto">
                <a:xfrm>
                  <a:off x="5136" y="2304"/>
                  <a:ext cx="384" cy="432"/>
                  <a:chOff x="3984" y="2784"/>
                  <a:chExt cx="384" cy="432"/>
                </a:xfrm>
              </p:grpSpPr>
              <p:sp>
                <p:nvSpPr>
                  <p:cNvPr id="228015" name="Rectangle 687"/>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16" name="Line 688"/>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17" name="Line 689"/>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18" name="Line 690"/>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19" name="Line 691"/>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20" name="Line 692"/>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21" name="Line 693"/>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22" name="Line 694"/>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23" name="Line 695"/>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605" name="Group 696"/>
                <p:cNvGrpSpPr>
                  <a:grpSpLocks/>
                </p:cNvGrpSpPr>
                <p:nvPr/>
              </p:nvGrpSpPr>
              <p:grpSpPr bwMode="auto">
                <a:xfrm>
                  <a:off x="5616" y="2304"/>
                  <a:ext cx="384" cy="432"/>
                  <a:chOff x="3984" y="2784"/>
                  <a:chExt cx="384" cy="432"/>
                </a:xfrm>
              </p:grpSpPr>
              <p:sp>
                <p:nvSpPr>
                  <p:cNvPr id="228025" name="Rectangle 697"/>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26" name="Line 698"/>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27" name="Line 699"/>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28" name="Line 700"/>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29" name="Line 701"/>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30" name="Line 702"/>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31" name="Line 703"/>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32" name="Line 704"/>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33" name="Line 705"/>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611" name="Group 706"/>
                <p:cNvGrpSpPr>
                  <a:grpSpLocks/>
                </p:cNvGrpSpPr>
                <p:nvPr/>
              </p:nvGrpSpPr>
              <p:grpSpPr bwMode="auto">
                <a:xfrm>
                  <a:off x="6096" y="2304"/>
                  <a:ext cx="384" cy="432"/>
                  <a:chOff x="3984" y="2784"/>
                  <a:chExt cx="384" cy="432"/>
                </a:xfrm>
              </p:grpSpPr>
              <p:sp>
                <p:nvSpPr>
                  <p:cNvPr id="228035" name="Rectangle 707"/>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36" name="Line 708"/>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37" name="Line 709"/>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38" name="Line 710"/>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39" name="Line 711"/>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40" name="Line 712"/>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41" name="Line 713"/>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42" name="Line 714"/>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43" name="Line 715"/>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grpSp>
            <p:nvGrpSpPr>
              <p:cNvPr id="227617" name="Group 716"/>
              <p:cNvGrpSpPr>
                <a:grpSpLocks/>
              </p:cNvGrpSpPr>
              <p:nvPr/>
            </p:nvGrpSpPr>
            <p:grpSpPr bwMode="auto">
              <a:xfrm>
                <a:off x="1900" y="2317"/>
                <a:ext cx="1536" cy="204"/>
                <a:chOff x="3216" y="2304"/>
                <a:chExt cx="3264" cy="432"/>
              </a:xfrm>
            </p:grpSpPr>
            <p:grpSp>
              <p:nvGrpSpPr>
                <p:cNvPr id="227623" name="Group 717"/>
                <p:cNvGrpSpPr>
                  <a:grpSpLocks/>
                </p:cNvGrpSpPr>
                <p:nvPr/>
              </p:nvGrpSpPr>
              <p:grpSpPr bwMode="auto">
                <a:xfrm>
                  <a:off x="3216" y="2304"/>
                  <a:ext cx="384" cy="432"/>
                  <a:chOff x="3984" y="2784"/>
                  <a:chExt cx="384" cy="432"/>
                </a:xfrm>
              </p:grpSpPr>
              <p:sp>
                <p:nvSpPr>
                  <p:cNvPr id="228046" name="Rectangle 718"/>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47" name="Line 719"/>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48" name="Line 720"/>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49" name="Line 721"/>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50" name="Line 722"/>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51" name="Line 723"/>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52" name="Line 724"/>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53" name="Line 725"/>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54" name="Line 726"/>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629" name="Group 727"/>
                <p:cNvGrpSpPr>
                  <a:grpSpLocks/>
                </p:cNvGrpSpPr>
                <p:nvPr/>
              </p:nvGrpSpPr>
              <p:grpSpPr bwMode="auto">
                <a:xfrm>
                  <a:off x="3696" y="2304"/>
                  <a:ext cx="384" cy="432"/>
                  <a:chOff x="3984" y="2784"/>
                  <a:chExt cx="384" cy="432"/>
                </a:xfrm>
              </p:grpSpPr>
              <p:sp>
                <p:nvSpPr>
                  <p:cNvPr id="228056" name="Rectangle 728"/>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57" name="Line 729"/>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58" name="Line 730"/>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59" name="Line 731"/>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60" name="Line 732"/>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61" name="Line 733"/>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62" name="Line 734"/>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63" name="Line 735"/>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64" name="Line 736"/>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635" name="Group 737"/>
                <p:cNvGrpSpPr>
                  <a:grpSpLocks/>
                </p:cNvGrpSpPr>
                <p:nvPr/>
              </p:nvGrpSpPr>
              <p:grpSpPr bwMode="auto">
                <a:xfrm>
                  <a:off x="4176" y="2304"/>
                  <a:ext cx="384" cy="432"/>
                  <a:chOff x="3984" y="2784"/>
                  <a:chExt cx="384" cy="432"/>
                </a:xfrm>
              </p:grpSpPr>
              <p:sp>
                <p:nvSpPr>
                  <p:cNvPr id="228066" name="Rectangle 738"/>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67" name="Line 739"/>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68" name="Line 740"/>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69" name="Line 741"/>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70" name="Line 742"/>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71" name="Line 743"/>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72" name="Line 744"/>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73" name="Line 745"/>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74" name="Line 746"/>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641" name="Group 747"/>
                <p:cNvGrpSpPr>
                  <a:grpSpLocks/>
                </p:cNvGrpSpPr>
                <p:nvPr/>
              </p:nvGrpSpPr>
              <p:grpSpPr bwMode="auto">
                <a:xfrm>
                  <a:off x="4656" y="2304"/>
                  <a:ext cx="384" cy="432"/>
                  <a:chOff x="3984" y="2784"/>
                  <a:chExt cx="384" cy="432"/>
                </a:xfrm>
              </p:grpSpPr>
              <p:sp>
                <p:nvSpPr>
                  <p:cNvPr id="228076" name="Rectangle 748"/>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77" name="Line 749"/>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78" name="Line 750"/>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79" name="Line 751"/>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80" name="Line 752"/>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81" name="Line 753"/>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82" name="Line 754"/>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83" name="Line 755"/>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84" name="Line 756"/>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647" name="Group 757"/>
                <p:cNvGrpSpPr>
                  <a:grpSpLocks/>
                </p:cNvGrpSpPr>
                <p:nvPr/>
              </p:nvGrpSpPr>
              <p:grpSpPr bwMode="auto">
                <a:xfrm>
                  <a:off x="5136" y="2304"/>
                  <a:ext cx="384" cy="432"/>
                  <a:chOff x="3984" y="2784"/>
                  <a:chExt cx="384" cy="432"/>
                </a:xfrm>
              </p:grpSpPr>
              <p:sp>
                <p:nvSpPr>
                  <p:cNvPr id="228086" name="Rectangle 758"/>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87" name="Line 759"/>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88" name="Line 760"/>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89" name="Line 761"/>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90" name="Line 762"/>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91" name="Line 763"/>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92" name="Line 764"/>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93" name="Line 765"/>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94" name="Line 766"/>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653" name="Group 767"/>
                <p:cNvGrpSpPr>
                  <a:grpSpLocks/>
                </p:cNvGrpSpPr>
                <p:nvPr/>
              </p:nvGrpSpPr>
              <p:grpSpPr bwMode="auto">
                <a:xfrm>
                  <a:off x="5616" y="2304"/>
                  <a:ext cx="384" cy="432"/>
                  <a:chOff x="3984" y="2784"/>
                  <a:chExt cx="384" cy="432"/>
                </a:xfrm>
              </p:grpSpPr>
              <p:sp>
                <p:nvSpPr>
                  <p:cNvPr id="228096" name="Rectangle 768"/>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97" name="Line 769"/>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98" name="Line 770"/>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099" name="Line 771"/>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00" name="Line 772"/>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01" name="Line 773"/>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02" name="Line 774"/>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03" name="Line 775"/>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04" name="Line 776"/>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659" name="Group 777"/>
                <p:cNvGrpSpPr>
                  <a:grpSpLocks/>
                </p:cNvGrpSpPr>
                <p:nvPr/>
              </p:nvGrpSpPr>
              <p:grpSpPr bwMode="auto">
                <a:xfrm>
                  <a:off x="6096" y="2304"/>
                  <a:ext cx="384" cy="432"/>
                  <a:chOff x="3984" y="2784"/>
                  <a:chExt cx="384" cy="432"/>
                </a:xfrm>
              </p:grpSpPr>
              <p:sp>
                <p:nvSpPr>
                  <p:cNvPr id="228106" name="Rectangle 778"/>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07" name="Line 779"/>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08" name="Line 780"/>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09" name="Line 781"/>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10" name="Line 782"/>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11" name="Line 783"/>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12" name="Line 784"/>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13" name="Line 785"/>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14" name="Line 786"/>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grpSp>
            <p:nvGrpSpPr>
              <p:cNvPr id="227665" name="Group 787"/>
              <p:cNvGrpSpPr>
                <a:grpSpLocks/>
              </p:cNvGrpSpPr>
              <p:nvPr/>
            </p:nvGrpSpPr>
            <p:grpSpPr bwMode="auto">
              <a:xfrm>
                <a:off x="1900" y="2566"/>
                <a:ext cx="1536" cy="206"/>
                <a:chOff x="3216" y="2304"/>
                <a:chExt cx="3264" cy="432"/>
              </a:xfrm>
            </p:grpSpPr>
            <p:grpSp>
              <p:nvGrpSpPr>
                <p:cNvPr id="227671" name="Group 788"/>
                <p:cNvGrpSpPr>
                  <a:grpSpLocks/>
                </p:cNvGrpSpPr>
                <p:nvPr/>
              </p:nvGrpSpPr>
              <p:grpSpPr bwMode="auto">
                <a:xfrm>
                  <a:off x="3216" y="2304"/>
                  <a:ext cx="384" cy="432"/>
                  <a:chOff x="3984" y="2784"/>
                  <a:chExt cx="384" cy="432"/>
                </a:xfrm>
              </p:grpSpPr>
              <p:sp>
                <p:nvSpPr>
                  <p:cNvPr id="228117" name="Rectangle 789"/>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18" name="Line 790"/>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19" name="Line 791"/>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20" name="Line 792"/>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21" name="Line 793"/>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22" name="Line 794"/>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23" name="Line 795"/>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24" name="Line 796"/>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25" name="Line 797"/>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677" name="Group 798"/>
                <p:cNvGrpSpPr>
                  <a:grpSpLocks/>
                </p:cNvGrpSpPr>
                <p:nvPr/>
              </p:nvGrpSpPr>
              <p:grpSpPr bwMode="auto">
                <a:xfrm>
                  <a:off x="3696" y="2304"/>
                  <a:ext cx="384" cy="432"/>
                  <a:chOff x="3984" y="2784"/>
                  <a:chExt cx="384" cy="432"/>
                </a:xfrm>
              </p:grpSpPr>
              <p:sp>
                <p:nvSpPr>
                  <p:cNvPr id="228127" name="Rectangle 799"/>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28" name="Line 800"/>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29" name="Line 801"/>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30" name="Line 802"/>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31" name="Line 803"/>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32" name="Line 804"/>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33" name="Line 805"/>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34" name="Line 806"/>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35" name="Line 807"/>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683" name="Group 808"/>
                <p:cNvGrpSpPr>
                  <a:grpSpLocks/>
                </p:cNvGrpSpPr>
                <p:nvPr/>
              </p:nvGrpSpPr>
              <p:grpSpPr bwMode="auto">
                <a:xfrm>
                  <a:off x="4176" y="2304"/>
                  <a:ext cx="384" cy="432"/>
                  <a:chOff x="3984" y="2784"/>
                  <a:chExt cx="384" cy="432"/>
                </a:xfrm>
              </p:grpSpPr>
              <p:sp>
                <p:nvSpPr>
                  <p:cNvPr id="228137" name="Rectangle 809"/>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38" name="Line 810"/>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39" name="Line 811"/>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40" name="Line 812"/>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41" name="Line 813"/>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42" name="Line 814"/>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43" name="Line 815"/>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44" name="Line 816"/>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45" name="Line 817"/>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689" name="Group 818"/>
                <p:cNvGrpSpPr>
                  <a:grpSpLocks/>
                </p:cNvGrpSpPr>
                <p:nvPr/>
              </p:nvGrpSpPr>
              <p:grpSpPr bwMode="auto">
                <a:xfrm>
                  <a:off x="4656" y="2304"/>
                  <a:ext cx="384" cy="432"/>
                  <a:chOff x="3984" y="2784"/>
                  <a:chExt cx="384" cy="432"/>
                </a:xfrm>
              </p:grpSpPr>
              <p:sp>
                <p:nvSpPr>
                  <p:cNvPr id="228147" name="Rectangle 819"/>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48" name="Line 820"/>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49" name="Line 821"/>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50" name="Line 822"/>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51" name="Line 823"/>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52" name="Line 824"/>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53" name="Line 825"/>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54" name="Line 826"/>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55" name="Line 827"/>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695" name="Group 828"/>
                <p:cNvGrpSpPr>
                  <a:grpSpLocks/>
                </p:cNvGrpSpPr>
                <p:nvPr/>
              </p:nvGrpSpPr>
              <p:grpSpPr bwMode="auto">
                <a:xfrm>
                  <a:off x="5136" y="2304"/>
                  <a:ext cx="384" cy="432"/>
                  <a:chOff x="3984" y="2784"/>
                  <a:chExt cx="384" cy="432"/>
                </a:xfrm>
              </p:grpSpPr>
              <p:sp>
                <p:nvSpPr>
                  <p:cNvPr id="228157" name="Rectangle 829"/>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58" name="Line 830"/>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59" name="Line 831"/>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60" name="Line 832"/>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61" name="Line 833"/>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62" name="Line 834"/>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63" name="Line 835"/>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64" name="Line 836"/>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65" name="Line 837"/>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696" name="Group 838"/>
                <p:cNvGrpSpPr>
                  <a:grpSpLocks/>
                </p:cNvGrpSpPr>
                <p:nvPr/>
              </p:nvGrpSpPr>
              <p:grpSpPr bwMode="auto">
                <a:xfrm>
                  <a:off x="5616" y="2304"/>
                  <a:ext cx="384" cy="432"/>
                  <a:chOff x="3984" y="2784"/>
                  <a:chExt cx="384" cy="432"/>
                </a:xfrm>
              </p:grpSpPr>
              <p:sp>
                <p:nvSpPr>
                  <p:cNvPr id="228167" name="Rectangle 839"/>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68" name="Line 840"/>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69" name="Line 841"/>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70" name="Line 842"/>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71" name="Line 843"/>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72" name="Line 844"/>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73" name="Line 845"/>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74" name="Line 846"/>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75" name="Line 847"/>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702" name="Group 848"/>
                <p:cNvGrpSpPr>
                  <a:grpSpLocks/>
                </p:cNvGrpSpPr>
                <p:nvPr/>
              </p:nvGrpSpPr>
              <p:grpSpPr bwMode="auto">
                <a:xfrm>
                  <a:off x="6096" y="2304"/>
                  <a:ext cx="384" cy="432"/>
                  <a:chOff x="3984" y="2784"/>
                  <a:chExt cx="384" cy="432"/>
                </a:xfrm>
              </p:grpSpPr>
              <p:sp>
                <p:nvSpPr>
                  <p:cNvPr id="228177" name="Rectangle 849"/>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78" name="Line 850"/>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79" name="Line 851"/>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80" name="Line 852"/>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81" name="Line 853"/>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82" name="Line 854"/>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83" name="Line 855"/>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84" name="Line 856"/>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85" name="Line 857"/>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grpSp>
            <p:nvGrpSpPr>
              <p:cNvPr id="227708" name="Group 858"/>
              <p:cNvGrpSpPr>
                <a:grpSpLocks/>
              </p:cNvGrpSpPr>
              <p:nvPr/>
            </p:nvGrpSpPr>
            <p:grpSpPr bwMode="auto">
              <a:xfrm>
                <a:off x="1900" y="2817"/>
                <a:ext cx="1536" cy="204"/>
                <a:chOff x="3216" y="2304"/>
                <a:chExt cx="3264" cy="432"/>
              </a:xfrm>
            </p:grpSpPr>
            <p:grpSp>
              <p:nvGrpSpPr>
                <p:cNvPr id="227714" name="Group 859"/>
                <p:cNvGrpSpPr>
                  <a:grpSpLocks/>
                </p:cNvGrpSpPr>
                <p:nvPr/>
              </p:nvGrpSpPr>
              <p:grpSpPr bwMode="auto">
                <a:xfrm>
                  <a:off x="3216" y="2304"/>
                  <a:ext cx="384" cy="432"/>
                  <a:chOff x="3984" y="2784"/>
                  <a:chExt cx="384" cy="432"/>
                </a:xfrm>
              </p:grpSpPr>
              <p:sp>
                <p:nvSpPr>
                  <p:cNvPr id="228188" name="Rectangle 860"/>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89" name="Line 861"/>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90" name="Line 862"/>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91" name="Line 863"/>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92" name="Line 864"/>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93" name="Line 865"/>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94" name="Line 866"/>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95" name="Line 867"/>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96" name="Line 868"/>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720" name="Group 869"/>
                <p:cNvGrpSpPr>
                  <a:grpSpLocks/>
                </p:cNvGrpSpPr>
                <p:nvPr/>
              </p:nvGrpSpPr>
              <p:grpSpPr bwMode="auto">
                <a:xfrm>
                  <a:off x="3696" y="2304"/>
                  <a:ext cx="384" cy="432"/>
                  <a:chOff x="3984" y="2784"/>
                  <a:chExt cx="384" cy="432"/>
                </a:xfrm>
              </p:grpSpPr>
              <p:sp>
                <p:nvSpPr>
                  <p:cNvPr id="228198" name="Rectangle 870"/>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199" name="Line 871"/>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00" name="Line 872"/>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01" name="Line 873"/>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02" name="Line 874"/>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03" name="Line 875"/>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04" name="Line 876"/>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05" name="Line 877"/>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06" name="Line 878"/>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726" name="Group 879"/>
                <p:cNvGrpSpPr>
                  <a:grpSpLocks/>
                </p:cNvGrpSpPr>
                <p:nvPr/>
              </p:nvGrpSpPr>
              <p:grpSpPr bwMode="auto">
                <a:xfrm>
                  <a:off x="4176" y="2304"/>
                  <a:ext cx="384" cy="432"/>
                  <a:chOff x="3984" y="2784"/>
                  <a:chExt cx="384" cy="432"/>
                </a:xfrm>
              </p:grpSpPr>
              <p:sp>
                <p:nvSpPr>
                  <p:cNvPr id="228208" name="Rectangle 880"/>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09" name="Line 881"/>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10" name="Line 882"/>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11" name="Line 883"/>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12" name="Line 884"/>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13" name="Line 885"/>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14" name="Line 886"/>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15" name="Line 887"/>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16" name="Line 888"/>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732" name="Group 889"/>
                <p:cNvGrpSpPr>
                  <a:grpSpLocks/>
                </p:cNvGrpSpPr>
                <p:nvPr/>
              </p:nvGrpSpPr>
              <p:grpSpPr bwMode="auto">
                <a:xfrm>
                  <a:off x="4656" y="2304"/>
                  <a:ext cx="384" cy="432"/>
                  <a:chOff x="3984" y="2784"/>
                  <a:chExt cx="384" cy="432"/>
                </a:xfrm>
              </p:grpSpPr>
              <p:sp>
                <p:nvSpPr>
                  <p:cNvPr id="228218" name="Rectangle 890"/>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19" name="Line 891"/>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20" name="Line 892"/>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21" name="Line 893"/>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22" name="Line 894"/>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23" name="Line 895"/>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24" name="Line 896"/>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25" name="Line 897"/>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26" name="Line 898"/>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738" name="Group 899"/>
                <p:cNvGrpSpPr>
                  <a:grpSpLocks/>
                </p:cNvGrpSpPr>
                <p:nvPr/>
              </p:nvGrpSpPr>
              <p:grpSpPr bwMode="auto">
                <a:xfrm>
                  <a:off x="5136" y="2304"/>
                  <a:ext cx="384" cy="432"/>
                  <a:chOff x="3984" y="2784"/>
                  <a:chExt cx="384" cy="432"/>
                </a:xfrm>
              </p:grpSpPr>
              <p:sp>
                <p:nvSpPr>
                  <p:cNvPr id="228228" name="Rectangle 900"/>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29" name="Line 901"/>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30" name="Line 902"/>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31" name="Line 903"/>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32" name="Line 904"/>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33" name="Line 905"/>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34" name="Line 906"/>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35" name="Line 907"/>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36" name="Line 908"/>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744" name="Group 909"/>
                <p:cNvGrpSpPr>
                  <a:grpSpLocks/>
                </p:cNvGrpSpPr>
                <p:nvPr/>
              </p:nvGrpSpPr>
              <p:grpSpPr bwMode="auto">
                <a:xfrm>
                  <a:off x="5616" y="2304"/>
                  <a:ext cx="384" cy="432"/>
                  <a:chOff x="3984" y="2784"/>
                  <a:chExt cx="384" cy="432"/>
                </a:xfrm>
              </p:grpSpPr>
              <p:sp>
                <p:nvSpPr>
                  <p:cNvPr id="228238" name="Rectangle 910"/>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39" name="Line 911"/>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40" name="Line 912"/>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41" name="Line 913"/>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42" name="Line 914"/>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43" name="Line 915"/>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44" name="Line 916"/>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45" name="Line 917"/>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46" name="Line 918"/>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750" name="Group 919"/>
                <p:cNvGrpSpPr>
                  <a:grpSpLocks/>
                </p:cNvGrpSpPr>
                <p:nvPr/>
              </p:nvGrpSpPr>
              <p:grpSpPr bwMode="auto">
                <a:xfrm>
                  <a:off x="6096" y="2304"/>
                  <a:ext cx="384" cy="432"/>
                  <a:chOff x="3984" y="2784"/>
                  <a:chExt cx="384" cy="432"/>
                </a:xfrm>
              </p:grpSpPr>
              <p:sp>
                <p:nvSpPr>
                  <p:cNvPr id="228248" name="Rectangle 920"/>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49" name="Line 921"/>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50" name="Line 922"/>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51" name="Line 923"/>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52" name="Line 924"/>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53" name="Line 925"/>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54" name="Line 926"/>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55" name="Line 927"/>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56" name="Line 928"/>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grpSp>
            <p:nvGrpSpPr>
              <p:cNvPr id="227756" name="Group 929"/>
              <p:cNvGrpSpPr>
                <a:grpSpLocks/>
              </p:cNvGrpSpPr>
              <p:nvPr/>
            </p:nvGrpSpPr>
            <p:grpSpPr bwMode="auto">
              <a:xfrm>
                <a:off x="1900" y="3065"/>
                <a:ext cx="1536" cy="206"/>
                <a:chOff x="3216" y="2304"/>
                <a:chExt cx="3264" cy="432"/>
              </a:xfrm>
            </p:grpSpPr>
            <p:grpSp>
              <p:nvGrpSpPr>
                <p:cNvPr id="227762" name="Group 930"/>
                <p:cNvGrpSpPr>
                  <a:grpSpLocks/>
                </p:cNvGrpSpPr>
                <p:nvPr/>
              </p:nvGrpSpPr>
              <p:grpSpPr bwMode="auto">
                <a:xfrm>
                  <a:off x="3216" y="2304"/>
                  <a:ext cx="384" cy="432"/>
                  <a:chOff x="3984" y="2784"/>
                  <a:chExt cx="384" cy="432"/>
                </a:xfrm>
              </p:grpSpPr>
              <p:sp>
                <p:nvSpPr>
                  <p:cNvPr id="228259" name="Rectangle 931"/>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60" name="Line 932"/>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61" name="Line 933"/>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62" name="Line 934"/>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63" name="Line 935"/>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64" name="Line 936"/>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65" name="Line 937"/>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66" name="Line 938"/>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67" name="Line 939"/>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768" name="Group 940"/>
                <p:cNvGrpSpPr>
                  <a:grpSpLocks/>
                </p:cNvGrpSpPr>
                <p:nvPr/>
              </p:nvGrpSpPr>
              <p:grpSpPr bwMode="auto">
                <a:xfrm>
                  <a:off x="3696" y="2304"/>
                  <a:ext cx="384" cy="432"/>
                  <a:chOff x="3984" y="2784"/>
                  <a:chExt cx="384" cy="432"/>
                </a:xfrm>
              </p:grpSpPr>
              <p:sp>
                <p:nvSpPr>
                  <p:cNvPr id="228269" name="Rectangle 941"/>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70" name="Line 942"/>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71" name="Line 943"/>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72" name="Line 944"/>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73" name="Line 945"/>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74" name="Line 946"/>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75" name="Line 947"/>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76" name="Line 948"/>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77" name="Line 949"/>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774" name="Group 950"/>
                <p:cNvGrpSpPr>
                  <a:grpSpLocks/>
                </p:cNvGrpSpPr>
                <p:nvPr/>
              </p:nvGrpSpPr>
              <p:grpSpPr bwMode="auto">
                <a:xfrm>
                  <a:off x="4176" y="2304"/>
                  <a:ext cx="384" cy="432"/>
                  <a:chOff x="3984" y="2784"/>
                  <a:chExt cx="384" cy="432"/>
                </a:xfrm>
              </p:grpSpPr>
              <p:sp>
                <p:nvSpPr>
                  <p:cNvPr id="228279" name="Rectangle 951"/>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80" name="Line 952"/>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81" name="Line 953"/>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82" name="Line 954"/>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83" name="Line 955"/>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84" name="Line 956"/>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85" name="Line 957"/>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86" name="Line 958"/>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87" name="Line 959"/>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780" name="Group 960"/>
                <p:cNvGrpSpPr>
                  <a:grpSpLocks/>
                </p:cNvGrpSpPr>
                <p:nvPr/>
              </p:nvGrpSpPr>
              <p:grpSpPr bwMode="auto">
                <a:xfrm>
                  <a:off x="4656" y="2304"/>
                  <a:ext cx="384" cy="432"/>
                  <a:chOff x="3984" y="2784"/>
                  <a:chExt cx="384" cy="432"/>
                </a:xfrm>
              </p:grpSpPr>
              <p:sp>
                <p:nvSpPr>
                  <p:cNvPr id="228289" name="Rectangle 961"/>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90" name="Line 962"/>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91" name="Line 963"/>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92" name="Line 964"/>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93" name="Line 965"/>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94" name="Line 966"/>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95" name="Line 967"/>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96" name="Line 968"/>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297" name="Line 969"/>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786" name="Group 970"/>
                <p:cNvGrpSpPr>
                  <a:grpSpLocks/>
                </p:cNvGrpSpPr>
                <p:nvPr/>
              </p:nvGrpSpPr>
              <p:grpSpPr bwMode="auto">
                <a:xfrm>
                  <a:off x="5136" y="2304"/>
                  <a:ext cx="384" cy="432"/>
                  <a:chOff x="3984" y="2784"/>
                  <a:chExt cx="384" cy="432"/>
                </a:xfrm>
              </p:grpSpPr>
              <p:sp>
                <p:nvSpPr>
                  <p:cNvPr id="228299" name="Rectangle 971"/>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00" name="Line 972"/>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01" name="Line 973"/>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02" name="Line 974"/>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03" name="Line 975"/>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04" name="Line 976"/>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05" name="Line 977"/>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06" name="Line 978"/>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07" name="Line 979"/>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792" name="Group 980"/>
                <p:cNvGrpSpPr>
                  <a:grpSpLocks/>
                </p:cNvGrpSpPr>
                <p:nvPr/>
              </p:nvGrpSpPr>
              <p:grpSpPr bwMode="auto">
                <a:xfrm>
                  <a:off x="5616" y="2304"/>
                  <a:ext cx="384" cy="432"/>
                  <a:chOff x="3984" y="2784"/>
                  <a:chExt cx="384" cy="432"/>
                </a:xfrm>
              </p:grpSpPr>
              <p:sp>
                <p:nvSpPr>
                  <p:cNvPr id="228309" name="Rectangle 981"/>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10" name="Line 982"/>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11" name="Line 983"/>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12" name="Line 984"/>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13" name="Line 985"/>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14" name="Line 986"/>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15" name="Line 987"/>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16" name="Line 988"/>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17" name="Line 989"/>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798" name="Group 990"/>
                <p:cNvGrpSpPr>
                  <a:grpSpLocks/>
                </p:cNvGrpSpPr>
                <p:nvPr/>
              </p:nvGrpSpPr>
              <p:grpSpPr bwMode="auto">
                <a:xfrm>
                  <a:off x="6096" y="2304"/>
                  <a:ext cx="384" cy="432"/>
                  <a:chOff x="3984" y="2784"/>
                  <a:chExt cx="384" cy="432"/>
                </a:xfrm>
              </p:grpSpPr>
              <p:sp>
                <p:nvSpPr>
                  <p:cNvPr id="228319" name="Rectangle 991"/>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20" name="Line 992"/>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21" name="Line 993"/>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22" name="Line 994"/>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23" name="Line 995"/>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24" name="Line 996"/>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25" name="Line 997"/>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26" name="Line 998"/>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27" name="Line 999"/>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grpSp>
            <p:nvGrpSpPr>
              <p:cNvPr id="227804" name="Group 1000"/>
              <p:cNvGrpSpPr>
                <a:grpSpLocks/>
              </p:cNvGrpSpPr>
              <p:nvPr/>
            </p:nvGrpSpPr>
            <p:grpSpPr bwMode="auto">
              <a:xfrm>
                <a:off x="1900" y="1567"/>
                <a:ext cx="1536" cy="204"/>
                <a:chOff x="3216" y="2304"/>
                <a:chExt cx="3264" cy="432"/>
              </a:xfrm>
            </p:grpSpPr>
            <p:grpSp>
              <p:nvGrpSpPr>
                <p:cNvPr id="227810" name="Group 1001"/>
                <p:cNvGrpSpPr>
                  <a:grpSpLocks/>
                </p:cNvGrpSpPr>
                <p:nvPr/>
              </p:nvGrpSpPr>
              <p:grpSpPr bwMode="auto">
                <a:xfrm>
                  <a:off x="3216" y="2304"/>
                  <a:ext cx="384" cy="432"/>
                  <a:chOff x="3984" y="2784"/>
                  <a:chExt cx="384" cy="432"/>
                </a:xfrm>
              </p:grpSpPr>
              <p:sp>
                <p:nvSpPr>
                  <p:cNvPr id="228330" name="Rectangle 100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31" name="Line 100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32" name="Line 100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33" name="Line 100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34" name="Line 100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35" name="Line 100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36" name="Line 100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37" name="Line 100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38" name="Line 101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818" name="Group 1011"/>
                <p:cNvGrpSpPr>
                  <a:grpSpLocks/>
                </p:cNvGrpSpPr>
                <p:nvPr/>
              </p:nvGrpSpPr>
              <p:grpSpPr bwMode="auto">
                <a:xfrm>
                  <a:off x="3696" y="2304"/>
                  <a:ext cx="384" cy="432"/>
                  <a:chOff x="3984" y="2784"/>
                  <a:chExt cx="384" cy="432"/>
                </a:xfrm>
              </p:grpSpPr>
              <p:sp>
                <p:nvSpPr>
                  <p:cNvPr id="228340" name="Rectangle 101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41" name="Line 101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42" name="Line 101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43" name="Line 101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44" name="Line 101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45" name="Line 101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46" name="Line 101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47" name="Line 101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48" name="Line 102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819" name="Group 1021"/>
                <p:cNvGrpSpPr>
                  <a:grpSpLocks/>
                </p:cNvGrpSpPr>
                <p:nvPr/>
              </p:nvGrpSpPr>
              <p:grpSpPr bwMode="auto">
                <a:xfrm>
                  <a:off x="4176" y="2304"/>
                  <a:ext cx="384" cy="432"/>
                  <a:chOff x="3984" y="2784"/>
                  <a:chExt cx="384" cy="432"/>
                </a:xfrm>
              </p:grpSpPr>
              <p:sp>
                <p:nvSpPr>
                  <p:cNvPr id="228350" name="Rectangle 102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51" name="Line 102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52" name="Line 102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53" name="Line 102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54" name="Line 102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55" name="Line 102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56" name="Line 102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57" name="Line 102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58" name="Line 103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829" name="Group 1031"/>
                <p:cNvGrpSpPr>
                  <a:grpSpLocks/>
                </p:cNvGrpSpPr>
                <p:nvPr/>
              </p:nvGrpSpPr>
              <p:grpSpPr bwMode="auto">
                <a:xfrm>
                  <a:off x="4656" y="2304"/>
                  <a:ext cx="384" cy="432"/>
                  <a:chOff x="3984" y="2784"/>
                  <a:chExt cx="384" cy="432"/>
                </a:xfrm>
              </p:grpSpPr>
              <p:sp>
                <p:nvSpPr>
                  <p:cNvPr id="228360" name="Rectangle 103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61" name="Line 103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62" name="Line 103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63" name="Line 103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64" name="Line 103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65" name="Line 103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66" name="Line 103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67" name="Line 103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68" name="Line 104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839" name="Group 1041"/>
                <p:cNvGrpSpPr>
                  <a:grpSpLocks/>
                </p:cNvGrpSpPr>
                <p:nvPr/>
              </p:nvGrpSpPr>
              <p:grpSpPr bwMode="auto">
                <a:xfrm>
                  <a:off x="5136" y="2304"/>
                  <a:ext cx="384" cy="432"/>
                  <a:chOff x="3984" y="2784"/>
                  <a:chExt cx="384" cy="432"/>
                </a:xfrm>
              </p:grpSpPr>
              <p:sp>
                <p:nvSpPr>
                  <p:cNvPr id="228370" name="Rectangle 104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71" name="Line 104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72" name="Line 104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73" name="Line 104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74" name="Line 104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75" name="Line 104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76" name="Line 104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77" name="Line 104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78" name="Line 105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849" name="Group 1051"/>
                <p:cNvGrpSpPr>
                  <a:grpSpLocks/>
                </p:cNvGrpSpPr>
                <p:nvPr/>
              </p:nvGrpSpPr>
              <p:grpSpPr bwMode="auto">
                <a:xfrm>
                  <a:off x="5616" y="2304"/>
                  <a:ext cx="384" cy="432"/>
                  <a:chOff x="3984" y="2784"/>
                  <a:chExt cx="384" cy="432"/>
                </a:xfrm>
              </p:grpSpPr>
              <p:sp>
                <p:nvSpPr>
                  <p:cNvPr id="228380" name="Rectangle 105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81" name="Line 105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82" name="Line 105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83" name="Line 105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84" name="Line 105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85" name="Line 105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86" name="Line 105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87" name="Line 105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88" name="Line 106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859" name="Group 1061"/>
                <p:cNvGrpSpPr>
                  <a:grpSpLocks/>
                </p:cNvGrpSpPr>
                <p:nvPr/>
              </p:nvGrpSpPr>
              <p:grpSpPr bwMode="auto">
                <a:xfrm>
                  <a:off x="6096" y="2304"/>
                  <a:ext cx="384" cy="432"/>
                  <a:chOff x="3984" y="2784"/>
                  <a:chExt cx="384" cy="432"/>
                </a:xfrm>
              </p:grpSpPr>
              <p:sp>
                <p:nvSpPr>
                  <p:cNvPr id="228390" name="Rectangle 1062"/>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91" name="Line 1063"/>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92" name="Line 1064"/>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93" name="Line 1065"/>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94" name="Line 1066"/>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95" name="Line 1067"/>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96" name="Line 1068"/>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97" name="Line 1069"/>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398" name="Line 1070"/>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grpSp>
            <p:nvGrpSpPr>
              <p:cNvPr id="227869" name="Group 1071"/>
              <p:cNvGrpSpPr>
                <a:grpSpLocks/>
              </p:cNvGrpSpPr>
              <p:nvPr/>
            </p:nvGrpSpPr>
            <p:grpSpPr bwMode="auto">
              <a:xfrm>
                <a:off x="1900" y="1319"/>
                <a:ext cx="1536" cy="204"/>
                <a:chOff x="3216" y="2304"/>
                <a:chExt cx="3264" cy="432"/>
              </a:xfrm>
            </p:grpSpPr>
            <p:grpSp>
              <p:nvGrpSpPr>
                <p:cNvPr id="227879" name="Group 1072"/>
                <p:cNvGrpSpPr>
                  <a:grpSpLocks/>
                </p:cNvGrpSpPr>
                <p:nvPr/>
              </p:nvGrpSpPr>
              <p:grpSpPr bwMode="auto">
                <a:xfrm>
                  <a:off x="3216" y="2304"/>
                  <a:ext cx="384" cy="432"/>
                  <a:chOff x="3984" y="2784"/>
                  <a:chExt cx="384" cy="432"/>
                </a:xfrm>
              </p:grpSpPr>
              <p:sp>
                <p:nvSpPr>
                  <p:cNvPr id="228401" name="Rectangle 1073"/>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02" name="Line 1074"/>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03" name="Line 1075"/>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04" name="Line 1076"/>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05" name="Line 1077"/>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06" name="Line 1078"/>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07" name="Line 1079"/>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08" name="Line 1080"/>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09" name="Line 1081"/>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910" name="Group 1082"/>
                <p:cNvGrpSpPr>
                  <a:grpSpLocks/>
                </p:cNvGrpSpPr>
                <p:nvPr/>
              </p:nvGrpSpPr>
              <p:grpSpPr bwMode="auto">
                <a:xfrm>
                  <a:off x="3696" y="2304"/>
                  <a:ext cx="384" cy="432"/>
                  <a:chOff x="3984" y="2784"/>
                  <a:chExt cx="384" cy="432"/>
                </a:xfrm>
              </p:grpSpPr>
              <p:sp>
                <p:nvSpPr>
                  <p:cNvPr id="228411" name="Rectangle 1083"/>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12" name="Line 1084"/>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13" name="Line 1085"/>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14" name="Line 1086"/>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15" name="Line 1087"/>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16" name="Line 1088"/>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17" name="Line 1089"/>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18" name="Line 1090"/>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19" name="Line 1091"/>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931" name="Group 1092"/>
                <p:cNvGrpSpPr>
                  <a:grpSpLocks/>
                </p:cNvGrpSpPr>
                <p:nvPr/>
              </p:nvGrpSpPr>
              <p:grpSpPr bwMode="auto">
                <a:xfrm>
                  <a:off x="4176" y="2304"/>
                  <a:ext cx="384" cy="432"/>
                  <a:chOff x="3984" y="2784"/>
                  <a:chExt cx="384" cy="432"/>
                </a:xfrm>
              </p:grpSpPr>
              <p:sp>
                <p:nvSpPr>
                  <p:cNvPr id="228421" name="Rectangle 1093"/>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22" name="Line 1094"/>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23" name="Line 1095"/>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24" name="Line 1096"/>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25" name="Line 1097"/>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26" name="Line 1098"/>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27" name="Line 1099"/>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28" name="Line 1100"/>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29" name="Line 1101"/>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952" name="Group 1102"/>
                <p:cNvGrpSpPr>
                  <a:grpSpLocks/>
                </p:cNvGrpSpPr>
                <p:nvPr/>
              </p:nvGrpSpPr>
              <p:grpSpPr bwMode="auto">
                <a:xfrm>
                  <a:off x="4656" y="2304"/>
                  <a:ext cx="384" cy="432"/>
                  <a:chOff x="3984" y="2784"/>
                  <a:chExt cx="384" cy="432"/>
                </a:xfrm>
              </p:grpSpPr>
              <p:sp>
                <p:nvSpPr>
                  <p:cNvPr id="228431" name="Rectangle 1103"/>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32" name="Line 1104"/>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33" name="Line 1105"/>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34" name="Line 1106"/>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35" name="Line 1107"/>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36" name="Line 1108"/>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37" name="Line 1109"/>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38" name="Line 1110"/>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39" name="Line 1111"/>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973" name="Group 1112"/>
                <p:cNvGrpSpPr>
                  <a:grpSpLocks/>
                </p:cNvGrpSpPr>
                <p:nvPr/>
              </p:nvGrpSpPr>
              <p:grpSpPr bwMode="auto">
                <a:xfrm>
                  <a:off x="5136" y="2304"/>
                  <a:ext cx="384" cy="432"/>
                  <a:chOff x="3984" y="2784"/>
                  <a:chExt cx="384" cy="432"/>
                </a:xfrm>
              </p:grpSpPr>
              <p:sp>
                <p:nvSpPr>
                  <p:cNvPr id="228441" name="Rectangle 1113"/>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42" name="Line 1114"/>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43" name="Line 1115"/>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44" name="Line 1116"/>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45" name="Line 1117"/>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46" name="Line 1118"/>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47" name="Line 1119"/>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48" name="Line 1120"/>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49" name="Line 1121"/>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974" name="Group 1122"/>
                <p:cNvGrpSpPr>
                  <a:grpSpLocks/>
                </p:cNvGrpSpPr>
                <p:nvPr/>
              </p:nvGrpSpPr>
              <p:grpSpPr bwMode="auto">
                <a:xfrm>
                  <a:off x="5616" y="2304"/>
                  <a:ext cx="384" cy="432"/>
                  <a:chOff x="3984" y="2784"/>
                  <a:chExt cx="384" cy="432"/>
                </a:xfrm>
              </p:grpSpPr>
              <p:sp>
                <p:nvSpPr>
                  <p:cNvPr id="228451" name="Rectangle 1123"/>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52" name="Line 1124"/>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53" name="Line 1125"/>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54" name="Line 1126"/>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55" name="Line 1127"/>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56" name="Line 1128"/>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57" name="Line 1129"/>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58" name="Line 1130"/>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59" name="Line 1131"/>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nvGrpSpPr>
                <p:cNvPr id="227984" name="Group 1132"/>
                <p:cNvGrpSpPr>
                  <a:grpSpLocks/>
                </p:cNvGrpSpPr>
                <p:nvPr/>
              </p:nvGrpSpPr>
              <p:grpSpPr bwMode="auto">
                <a:xfrm>
                  <a:off x="6096" y="2304"/>
                  <a:ext cx="384" cy="432"/>
                  <a:chOff x="3984" y="2784"/>
                  <a:chExt cx="384" cy="432"/>
                </a:xfrm>
              </p:grpSpPr>
              <p:sp>
                <p:nvSpPr>
                  <p:cNvPr id="228461" name="Rectangle 1133"/>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62" name="Line 1134"/>
                  <p:cNvSpPr>
                    <a:spLocks noChangeShapeType="1"/>
                  </p:cNvSpPr>
                  <p:nvPr/>
                </p:nvSpPr>
                <p:spPr bwMode="auto">
                  <a:xfrm>
                    <a:off x="3984"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63" name="Line 1135"/>
                  <p:cNvSpPr>
                    <a:spLocks noChangeShapeType="1"/>
                  </p:cNvSpPr>
                  <p:nvPr/>
                </p:nvSpPr>
                <p:spPr bwMode="auto">
                  <a:xfrm>
                    <a:off x="3984" y="2976"/>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64" name="Line 1136"/>
                  <p:cNvSpPr>
                    <a:spLocks noChangeShapeType="1"/>
                  </p:cNvSpPr>
                  <p:nvPr/>
                </p:nvSpPr>
                <p:spPr bwMode="auto">
                  <a:xfrm>
                    <a:off x="3984" y="3024"/>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65" name="Line 1137"/>
                  <p:cNvSpPr>
                    <a:spLocks noChangeShapeType="1"/>
                  </p:cNvSpPr>
                  <p:nvPr/>
                </p:nvSpPr>
                <p:spPr bwMode="auto">
                  <a:xfrm>
                    <a:off x="3984"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66" name="Line 1138"/>
                  <p:cNvSpPr>
                    <a:spLocks noChangeShapeType="1"/>
                  </p:cNvSpPr>
                  <p:nvPr/>
                </p:nvSpPr>
                <p:spPr bwMode="auto">
                  <a:xfrm>
                    <a:off x="4272" y="2928"/>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67" name="Line 1139"/>
                  <p:cNvSpPr>
                    <a:spLocks noChangeShapeType="1"/>
                  </p:cNvSpPr>
                  <p:nvPr/>
                </p:nvSpPr>
                <p:spPr bwMode="auto">
                  <a:xfrm>
                    <a:off x="4272" y="3072"/>
                    <a:ext cx="96"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68" name="Line 1140"/>
                  <p:cNvSpPr>
                    <a:spLocks noChangeShapeType="1"/>
                  </p:cNvSpPr>
                  <p:nvPr/>
                </p:nvSpPr>
                <p:spPr bwMode="auto">
                  <a:xfrm>
                    <a:off x="4176" y="2784"/>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69" name="Line 1141"/>
                  <p:cNvSpPr>
                    <a:spLocks noChangeShapeType="1"/>
                  </p:cNvSpPr>
                  <p:nvPr/>
                </p:nvSpPr>
                <p:spPr bwMode="auto">
                  <a:xfrm>
                    <a:off x="4176" y="3120"/>
                    <a:ext cx="0" cy="96"/>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grpSp>
        </p:grpSp>
        <p:sp>
          <p:nvSpPr>
            <p:cNvPr id="228470" name="Line 1142"/>
            <p:cNvSpPr>
              <a:spLocks noChangeShapeType="1"/>
            </p:cNvSpPr>
            <p:nvPr/>
          </p:nvSpPr>
          <p:spPr bwMode="auto">
            <a:xfrm flipH="1">
              <a:off x="3962400" y="2209800"/>
              <a:ext cx="2209800" cy="750888"/>
            </a:xfrm>
            <a:prstGeom prst="line">
              <a:avLst/>
            </a:prstGeom>
            <a:noFill/>
            <a:ln w="34925">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71" name="Line 1143"/>
            <p:cNvSpPr>
              <a:spLocks noChangeShapeType="1"/>
            </p:cNvSpPr>
            <p:nvPr/>
          </p:nvSpPr>
          <p:spPr bwMode="auto">
            <a:xfrm flipH="1">
              <a:off x="5222875" y="3451225"/>
              <a:ext cx="949325" cy="282575"/>
            </a:xfrm>
            <a:prstGeom prst="line">
              <a:avLst/>
            </a:prstGeom>
            <a:noFill/>
            <a:ln w="34925">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72" name="Text Box 1144"/>
            <p:cNvSpPr txBox="1">
              <a:spLocks noChangeArrowheads="1"/>
            </p:cNvSpPr>
            <p:nvPr/>
          </p:nvSpPr>
          <p:spPr bwMode="auto">
            <a:xfrm>
              <a:off x="6172200" y="1600201"/>
              <a:ext cx="1354656" cy="72468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Configurable</a:t>
              </a:r>
            </a:p>
            <a:p>
              <a:pPr eaLnBrk="0" fontAlgn="base" hangingPunct="0">
                <a:spcBef>
                  <a:spcPct val="0"/>
                </a:spcBef>
                <a:spcAft>
                  <a:spcPct val="0"/>
                </a:spcAft>
              </a:pPr>
              <a:r>
                <a:rPr lang="en-US" sz="1200" b="1">
                  <a:solidFill>
                    <a:srgbClr val="000000"/>
                  </a:solidFill>
                  <a:latin typeface="Arial" pitchFamily="34" charset="0"/>
                </a:rPr>
                <a:t>Logic</a:t>
              </a:r>
            </a:p>
            <a:p>
              <a:pPr eaLnBrk="0" fontAlgn="base" hangingPunct="0">
                <a:spcBef>
                  <a:spcPct val="0"/>
                </a:spcBef>
                <a:spcAft>
                  <a:spcPct val="0"/>
                </a:spcAft>
              </a:pPr>
              <a:r>
                <a:rPr lang="en-US" sz="1200" b="1">
                  <a:solidFill>
                    <a:srgbClr val="000000"/>
                  </a:solidFill>
                  <a:latin typeface="Arial" pitchFamily="34" charset="0"/>
                </a:rPr>
                <a:t>Blocks</a:t>
              </a:r>
            </a:p>
          </p:txBody>
        </p:sp>
        <p:sp>
          <p:nvSpPr>
            <p:cNvPr id="228473" name="Text Box 1145"/>
            <p:cNvSpPr txBox="1">
              <a:spLocks noChangeArrowheads="1"/>
            </p:cNvSpPr>
            <p:nvPr/>
          </p:nvSpPr>
          <p:spPr bwMode="auto">
            <a:xfrm>
              <a:off x="6207125" y="3048000"/>
              <a:ext cx="820980" cy="51763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200" b="1" dirty="0">
                  <a:solidFill>
                    <a:srgbClr val="000000"/>
                  </a:solidFill>
                  <a:latin typeface="Arial" pitchFamily="34" charset="0"/>
                </a:rPr>
                <a:t>I/O</a:t>
              </a:r>
            </a:p>
            <a:p>
              <a:pPr eaLnBrk="0" fontAlgn="base" hangingPunct="0">
                <a:spcBef>
                  <a:spcPct val="0"/>
                </a:spcBef>
                <a:spcAft>
                  <a:spcPct val="0"/>
                </a:spcAft>
              </a:pPr>
              <a:r>
                <a:rPr lang="en-US" sz="1200" b="1" dirty="0">
                  <a:solidFill>
                    <a:srgbClr val="000000"/>
                  </a:solidFill>
                  <a:latin typeface="Arial" pitchFamily="34" charset="0"/>
                </a:rPr>
                <a:t>Blocks</a:t>
              </a:r>
            </a:p>
          </p:txBody>
        </p:sp>
        <p:sp>
          <p:nvSpPr>
            <p:cNvPr id="228474" name="Oval 1146"/>
            <p:cNvSpPr>
              <a:spLocks noChangeArrowheads="1"/>
            </p:cNvSpPr>
            <p:nvPr/>
          </p:nvSpPr>
          <p:spPr bwMode="auto">
            <a:xfrm>
              <a:off x="3629025" y="2862263"/>
              <a:ext cx="358775" cy="360362"/>
            </a:xfrm>
            <a:prstGeom prst="ellipse">
              <a:avLst/>
            </a:prstGeom>
            <a:noFill/>
            <a:ln w="22225">
              <a:solidFill>
                <a:schemeClr val="tx1"/>
              </a:solidFill>
              <a:round/>
              <a:headEnd/>
              <a:tailEn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sp>
          <p:nvSpPr>
            <p:cNvPr id="228476" name="Text Box 1148"/>
            <p:cNvSpPr txBox="1">
              <a:spLocks noChangeArrowheads="1"/>
            </p:cNvSpPr>
            <p:nvPr/>
          </p:nvSpPr>
          <p:spPr bwMode="auto">
            <a:xfrm>
              <a:off x="6242051" y="4246563"/>
              <a:ext cx="738729" cy="51763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Block</a:t>
              </a:r>
            </a:p>
            <a:p>
              <a:pPr eaLnBrk="0" fontAlgn="base" hangingPunct="0">
                <a:spcBef>
                  <a:spcPct val="0"/>
                </a:spcBef>
                <a:spcAft>
                  <a:spcPct val="0"/>
                </a:spcAft>
              </a:pPr>
              <a:r>
                <a:rPr lang="en-US" sz="1200" b="1">
                  <a:solidFill>
                    <a:srgbClr val="000000"/>
                  </a:solidFill>
                  <a:latin typeface="Arial" pitchFamily="34" charset="0"/>
                </a:rPr>
                <a:t>RAMs</a:t>
              </a:r>
            </a:p>
          </p:txBody>
        </p:sp>
        <p:sp>
          <p:nvSpPr>
            <p:cNvPr id="228477" name="Line 1149"/>
            <p:cNvSpPr>
              <a:spLocks noChangeShapeType="1"/>
            </p:cNvSpPr>
            <p:nvPr/>
          </p:nvSpPr>
          <p:spPr bwMode="auto">
            <a:xfrm flipH="1">
              <a:off x="4724400" y="4660900"/>
              <a:ext cx="1470025" cy="296863"/>
            </a:xfrm>
            <a:prstGeom prst="line">
              <a:avLst/>
            </a:prstGeom>
            <a:noFill/>
            <a:ln w="34925">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tr-TR" sz="1200">
                <a:solidFill>
                  <a:srgbClr val="000000"/>
                </a:solidFill>
                <a:latin typeface="Book Antiqua" pitchFamily="18" charset="0"/>
              </a:endParaRPr>
            </a:p>
          </p:txBody>
        </p:sp>
      </p:grpSp>
      <p:sp>
        <p:nvSpPr>
          <p:cNvPr id="1151" name="Title 1"/>
          <p:cNvSpPr>
            <a:spLocks noGrp="1"/>
          </p:cNvSpPr>
          <p:nvPr>
            <p:ph type="title"/>
          </p:nvPr>
        </p:nvSpPr>
        <p:spPr>
          <a:xfrm>
            <a:off x="1371600" y="152400"/>
            <a:ext cx="9525000" cy="533400"/>
          </a:xfrm>
        </p:spPr>
        <p:txBody>
          <a:bodyPr>
            <a:normAutofit fontScale="90000"/>
          </a:bodyPr>
          <a:lstStyle/>
          <a:p>
            <a:r>
              <a:rPr lang="tr-TR" dirty="0" smtClean="0"/>
              <a:t>Motivation: What is an </a:t>
            </a:r>
            <a:r>
              <a:rPr lang="de-DE" dirty="0" smtClean="0"/>
              <a:t>FPGA</a:t>
            </a:r>
            <a:r>
              <a:rPr lang="tr-TR" dirty="0" smtClean="0"/>
              <a:t>?</a:t>
            </a:r>
            <a:endParaRPr lang="en-US" dirty="0" smtClean="0"/>
          </a:p>
        </p:txBody>
      </p:sp>
      <p:sp>
        <p:nvSpPr>
          <p:cNvPr id="1153" name="Rectangle 1152"/>
          <p:cNvSpPr/>
          <p:nvPr/>
        </p:nvSpPr>
        <p:spPr>
          <a:xfrm>
            <a:off x="6816080" y="980729"/>
            <a:ext cx="4232920" cy="2800767"/>
          </a:xfrm>
          <a:prstGeom prst="rect">
            <a:avLst/>
          </a:prstGeom>
        </p:spPr>
        <p:txBody>
          <a:bodyPr wrap="square">
            <a:spAutoFit/>
          </a:bodyPr>
          <a:lstStyle/>
          <a:p>
            <a:pPr fontAlgn="base">
              <a:spcBef>
                <a:spcPct val="0"/>
              </a:spcBef>
              <a:spcAft>
                <a:spcPct val="0"/>
              </a:spcAft>
              <a:buFont typeface="Arial" pitchFamily="34" charset="0"/>
              <a:buChar char="•"/>
            </a:pPr>
            <a:r>
              <a:rPr lang="tr-TR" sz="2200" dirty="0">
                <a:solidFill>
                  <a:srgbClr val="000000"/>
                </a:solidFill>
                <a:latin typeface="Book Antiqua" pitchFamily="18" charset="0"/>
              </a:rPr>
              <a:t> </a:t>
            </a:r>
            <a:r>
              <a:rPr lang="en-US" sz="2200" dirty="0">
                <a:solidFill>
                  <a:srgbClr val="000000"/>
                </a:solidFill>
                <a:latin typeface="Book Antiqua" pitchFamily="18" charset="0"/>
              </a:rPr>
              <a:t>2-D array of logic blocks and flip-flops with programmable interconnections.</a:t>
            </a:r>
          </a:p>
          <a:p>
            <a:pPr fontAlgn="base">
              <a:spcBef>
                <a:spcPct val="0"/>
              </a:spcBef>
              <a:spcAft>
                <a:spcPct val="0"/>
              </a:spcAft>
              <a:buFont typeface="Arial" pitchFamily="34" charset="0"/>
              <a:buChar char="•"/>
            </a:pPr>
            <a:r>
              <a:rPr lang="tr-TR" sz="2200" dirty="0">
                <a:solidFill>
                  <a:srgbClr val="000000"/>
                </a:solidFill>
                <a:latin typeface="Book Antiqua" pitchFamily="18" charset="0"/>
              </a:rPr>
              <a:t> </a:t>
            </a:r>
            <a:r>
              <a:rPr lang="en-US" sz="2200" dirty="0">
                <a:solidFill>
                  <a:srgbClr val="000000"/>
                </a:solidFill>
                <a:latin typeface="Book Antiqua" pitchFamily="18" charset="0"/>
              </a:rPr>
              <a:t>Compact design</a:t>
            </a:r>
          </a:p>
          <a:p>
            <a:pPr fontAlgn="base">
              <a:spcBef>
                <a:spcPct val="0"/>
              </a:spcBef>
              <a:spcAft>
                <a:spcPct val="0"/>
              </a:spcAft>
              <a:buFont typeface="Arial" pitchFamily="34" charset="0"/>
              <a:buChar char="•"/>
            </a:pPr>
            <a:r>
              <a:rPr lang="tr-TR" sz="2200" dirty="0">
                <a:solidFill>
                  <a:srgbClr val="000000"/>
                </a:solidFill>
                <a:latin typeface="Book Antiqua" pitchFamily="18" charset="0"/>
              </a:rPr>
              <a:t> </a:t>
            </a:r>
            <a:r>
              <a:rPr lang="en-US" sz="2200" dirty="0">
                <a:solidFill>
                  <a:srgbClr val="000000"/>
                </a:solidFill>
                <a:latin typeface="Book Antiqua" pitchFamily="18" charset="0"/>
              </a:rPr>
              <a:t>User can configure </a:t>
            </a:r>
            <a:endParaRPr lang="tr-TR" sz="2200" dirty="0">
              <a:solidFill>
                <a:srgbClr val="000000"/>
              </a:solidFill>
              <a:latin typeface="Book Antiqua" pitchFamily="18" charset="0"/>
            </a:endParaRPr>
          </a:p>
          <a:p>
            <a:pPr lvl="1" fontAlgn="base">
              <a:spcBef>
                <a:spcPct val="0"/>
              </a:spcBef>
              <a:spcAft>
                <a:spcPct val="0"/>
              </a:spcAft>
              <a:buFont typeface="Arial" pitchFamily="34" charset="0"/>
              <a:buChar char="•"/>
            </a:pPr>
            <a:r>
              <a:rPr lang="en-US" sz="2200" dirty="0">
                <a:solidFill>
                  <a:srgbClr val="000000"/>
                </a:solidFill>
                <a:latin typeface="Book Antiqua" pitchFamily="18" charset="0"/>
              </a:rPr>
              <a:t>Intersections between </a:t>
            </a:r>
            <a:endParaRPr lang="tr-TR" sz="2200" dirty="0">
              <a:solidFill>
                <a:srgbClr val="000000"/>
              </a:solidFill>
              <a:latin typeface="Book Antiqua" pitchFamily="18" charset="0"/>
            </a:endParaRPr>
          </a:p>
          <a:p>
            <a:pPr fontAlgn="base">
              <a:spcBef>
                <a:spcPct val="0"/>
              </a:spcBef>
              <a:spcAft>
                <a:spcPct val="0"/>
              </a:spcAft>
            </a:pPr>
            <a:r>
              <a:rPr lang="tr-TR" sz="2200" dirty="0">
                <a:solidFill>
                  <a:srgbClr val="000000"/>
                </a:solidFill>
                <a:latin typeface="Book Antiqua" pitchFamily="18" charset="0"/>
              </a:rPr>
              <a:t>       </a:t>
            </a:r>
            <a:r>
              <a:rPr lang="en-US" sz="2200" dirty="0">
                <a:solidFill>
                  <a:srgbClr val="000000"/>
                </a:solidFill>
                <a:latin typeface="Book Antiqua" pitchFamily="18" charset="0"/>
              </a:rPr>
              <a:t>the logic blocks </a:t>
            </a:r>
            <a:endParaRPr lang="tr-TR" sz="2200" dirty="0">
              <a:solidFill>
                <a:srgbClr val="000000"/>
              </a:solidFill>
              <a:latin typeface="Book Antiqua" pitchFamily="18" charset="0"/>
            </a:endParaRPr>
          </a:p>
          <a:p>
            <a:pPr lvl="1" fontAlgn="base">
              <a:spcBef>
                <a:spcPct val="0"/>
              </a:spcBef>
              <a:spcAft>
                <a:spcPct val="0"/>
              </a:spcAft>
              <a:buFont typeface="Arial" pitchFamily="34" charset="0"/>
              <a:buChar char="•"/>
            </a:pPr>
            <a:r>
              <a:rPr lang="en-US" sz="2200" dirty="0">
                <a:solidFill>
                  <a:srgbClr val="000000"/>
                </a:solidFill>
                <a:latin typeface="Book Antiqua" pitchFamily="18" charset="0"/>
              </a:rPr>
              <a:t>The function of each block</a:t>
            </a:r>
          </a:p>
        </p:txBody>
      </p:sp>
    </p:spTree>
    <p:extLst>
      <p:ext uri="{BB962C8B-B14F-4D97-AF65-F5344CB8AC3E}">
        <p14:creationId xmlns:p14="http://schemas.microsoft.com/office/powerpoint/2010/main" val="876805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Title 1"/>
          <p:cNvSpPr>
            <a:spLocks noGrp="1"/>
          </p:cNvSpPr>
          <p:nvPr>
            <p:ph type="title"/>
          </p:nvPr>
        </p:nvSpPr>
        <p:spPr>
          <a:xfrm>
            <a:off x="1371600" y="152400"/>
            <a:ext cx="9525000" cy="533400"/>
          </a:xfrm>
        </p:spPr>
        <p:txBody>
          <a:bodyPr>
            <a:normAutofit fontScale="90000"/>
          </a:bodyPr>
          <a:lstStyle/>
          <a:p>
            <a:r>
              <a:rPr lang="tr-TR" dirty="0" smtClean="0"/>
              <a:t>Motivation: </a:t>
            </a:r>
            <a:r>
              <a:rPr lang="de-DE" dirty="0" smtClean="0"/>
              <a:t>FPGA</a:t>
            </a:r>
            <a:r>
              <a:rPr lang="en-GB" dirty="0"/>
              <a:t> </a:t>
            </a:r>
            <a:r>
              <a:rPr lang="en-GB" dirty="0" smtClean="0"/>
              <a:t>vs ASIC vs Microcontroller</a:t>
            </a:r>
            <a:endParaRPr lang="en-US" dirty="0" smtClean="0"/>
          </a:p>
        </p:txBody>
      </p:sp>
      <p:sp>
        <p:nvSpPr>
          <p:cNvPr id="1152" name="Rectangle 3"/>
          <p:cNvSpPr>
            <a:spLocks noChangeArrowheads="1"/>
          </p:cNvSpPr>
          <p:nvPr/>
        </p:nvSpPr>
        <p:spPr bwMode="auto">
          <a:xfrm>
            <a:off x="501162" y="785243"/>
            <a:ext cx="11315700" cy="4431983"/>
          </a:xfrm>
          <a:prstGeom prst="rect">
            <a:avLst/>
          </a:prstGeom>
          <a:solidFill>
            <a:srgbClr val="FFFFFF"/>
          </a:solidFill>
          <a:ln>
            <a:noFill/>
          </a:ln>
          <a:effectLst/>
          <a:extLs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rPr>
              <a:t>ASIC VS FPGA: </a:t>
            </a:r>
            <a:r>
              <a:rPr kumimoji="0" lang="en-US" altLang="en-US" sz="2400" b="0" i="0" u="none" strike="noStrike" cap="none" normalizeH="0" baseline="0" dirty="0" smtClean="0">
                <a:ln>
                  <a:noFill/>
                </a:ln>
                <a:solidFill>
                  <a:schemeClr val="tx1"/>
                </a:solidFill>
                <a:effectLst/>
              </a:rPr>
              <a:t>fixed, more expensive for small number of products (cheaper for high volumes), but more optimized.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rPr>
              <a:t>ASIC VS microcontroller: </a:t>
            </a:r>
            <a:r>
              <a:rPr kumimoji="0" lang="en-US" altLang="en-US" sz="2400" b="0" i="0" u="none" strike="noStrike" cap="none" normalizeH="0" baseline="0" dirty="0" smtClean="0">
                <a:ln>
                  <a:noFill/>
                </a:ln>
                <a:solidFill>
                  <a:schemeClr val="tx1"/>
                </a:solidFill>
                <a:effectLst/>
              </a:rPr>
              <a:t>certainly like comparing a tool with a hammer.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rPr>
              <a:t>FPGA VS microcontroller: </a:t>
            </a:r>
            <a:r>
              <a:rPr kumimoji="0" lang="en-US" altLang="en-US" sz="2400" b="0" i="0" u="none" strike="noStrike" cap="none" normalizeH="0" baseline="0" dirty="0" smtClean="0">
                <a:ln>
                  <a:noFill/>
                </a:ln>
                <a:solidFill>
                  <a:schemeClr val="tx1"/>
                </a:solidFill>
                <a:effectLst/>
              </a:rPr>
              <a:t>not optimized for sequential code processing, but can do truly parallel tasks very easily </a:t>
            </a:r>
            <a:r>
              <a:rPr kumimoji="0" lang="en-US" altLang="en-US" sz="2400" b="0" i="0" u="none" strike="noStrike" cap="none" normalizeH="0" dirty="0" smtClean="0">
                <a:ln>
                  <a:noFill/>
                </a:ln>
                <a:solidFill>
                  <a:schemeClr val="tx1"/>
                </a:solidFill>
                <a:effectLst/>
              </a:rPr>
              <a:t> </a:t>
            </a:r>
            <a:r>
              <a:rPr kumimoji="0" lang="en-US" altLang="en-US" sz="2400" b="0" i="0" u="none" strike="noStrike" cap="none" normalizeH="0" baseline="0" dirty="0" smtClean="0">
                <a:ln>
                  <a:noFill/>
                </a:ln>
                <a:solidFill>
                  <a:schemeClr val="tx1"/>
                </a:solidFill>
                <a:effectLst/>
              </a:rPr>
              <a:t>as well.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rPr>
              <a:t>FPGAs =&gt;HDL</a:t>
            </a:r>
            <a:r>
              <a:rPr kumimoji="0" lang="en-US" altLang="en-US" sz="2400" b="0" i="0" u="none" strike="noStrike" cap="none" normalizeH="0" dirty="0" smtClean="0">
                <a:ln>
                  <a:noFill/>
                </a:ln>
                <a:solidFill>
                  <a:schemeClr val="tx1"/>
                </a:solidFill>
                <a:effectLst/>
              </a:rPr>
              <a:t> &amp; </a:t>
            </a:r>
            <a:r>
              <a:rPr kumimoji="0" lang="en-US" altLang="en-US" sz="2400" b="0" i="0" u="none" strike="noStrike" cap="none" normalizeH="0" baseline="0" dirty="0" smtClean="0">
                <a:ln>
                  <a:noFill/>
                </a:ln>
                <a:solidFill>
                  <a:schemeClr val="tx1"/>
                </a:solidFill>
                <a:effectLst/>
              </a:rPr>
              <a:t>Microcontrollers </a:t>
            </a:r>
            <a:r>
              <a:rPr lang="en-US" altLang="en-US" sz="2400" dirty="0" smtClean="0"/>
              <a:t>=&gt; Assembly/ </a:t>
            </a:r>
            <a:r>
              <a:rPr kumimoji="0" lang="en-US" altLang="en-US" sz="2400" b="0" i="0" u="none" strike="noStrike" cap="none" normalizeH="0" baseline="0" dirty="0" smtClean="0">
                <a:ln>
                  <a:noFill/>
                </a:ln>
                <a:solidFill>
                  <a:schemeClr val="tx1"/>
                </a:solidFill>
                <a:effectLst/>
              </a:rPr>
              <a:t>C</a:t>
            </a:r>
            <a:r>
              <a:rPr kumimoji="0" lang="en-US" altLang="en-US" sz="2400" b="0" i="0" u="none" strike="noStrike" cap="none" normalizeH="0" dirty="0" smtClean="0">
                <a:ln>
                  <a:noFill/>
                </a:ln>
                <a:solidFill>
                  <a:schemeClr val="tx1"/>
                </a:solidFill>
                <a:effectLst/>
              </a:rPr>
              <a:t> (Even in Java/ Python now)</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rPr>
              <a:t>Parallel tasks =&gt; FPGA, finally ASIC (mass production). </a:t>
            </a:r>
          </a:p>
          <a:p>
            <a:pPr lvl="0" eaLnBrk="0" fontAlgn="base" hangingPunct="0">
              <a:spcBef>
                <a:spcPct val="0"/>
              </a:spcBef>
              <a:spcAft>
                <a:spcPct val="0"/>
              </a:spcAft>
            </a:pPr>
            <a:r>
              <a:rPr kumimoji="0" lang="en-US" altLang="en-US" sz="2400" b="0" i="0" u="none" strike="noStrike" cap="none" normalizeH="0" baseline="0" dirty="0" smtClean="0">
                <a:ln>
                  <a:noFill/>
                </a:ln>
                <a:solidFill>
                  <a:schemeClr val="tx1"/>
                </a:solidFill>
                <a:effectLst/>
              </a:rPr>
              <a:t>Sequential tasks </a:t>
            </a:r>
            <a:r>
              <a:rPr lang="en-US" altLang="en-US" sz="2400" dirty="0"/>
              <a:t>=&gt; </a:t>
            </a:r>
            <a:r>
              <a:rPr lang="en-US" altLang="en-US" sz="2400" dirty="0" smtClean="0"/>
              <a:t>Microcontrollers</a:t>
            </a:r>
          </a:p>
          <a:p>
            <a:pPr lvl="0" eaLnBrk="0" fontAlgn="base" hangingPunct="0">
              <a:spcBef>
                <a:spcPct val="0"/>
              </a:spcBef>
              <a:spcAft>
                <a:spcPct val="0"/>
              </a:spcAft>
            </a:pPr>
            <a:endParaRPr kumimoji="0" lang="en-US" alt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943702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Title 1"/>
          <p:cNvSpPr>
            <a:spLocks noGrp="1"/>
          </p:cNvSpPr>
          <p:nvPr>
            <p:ph type="title"/>
          </p:nvPr>
        </p:nvSpPr>
        <p:spPr>
          <a:xfrm>
            <a:off x="1371600" y="152400"/>
            <a:ext cx="9525000" cy="533400"/>
          </a:xfrm>
        </p:spPr>
        <p:txBody>
          <a:bodyPr>
            <a:normAutofit fontScale="90000"/>
          </a:bodyPr>
          <a:lstStyle/>
          <a:p>
            <a:r>
              <a:rPr lang="tr-TR" dirty="0" smtClean="0"/>
              <a:t>Motivation: </a:t>
            </a:r>
            <a:r>
              <a:rPr lang="pl-PL" dirty="0" smtClean="0"/>
              <a:t>General structure of an FPGA</a:t>
            </a:r>
            <a:endParaRPr lang="en-US" dirty="0" smtClean="0"/>
          </a:p>
        </p:txBody>
      </p:sp>
      <p:graphicFrame>
        <p:nvGraphicFramePr>
          <p:cNvPr id="70658" name="Object 2"/>
          <p:cNvGraphicFramePr>
            <a:graphicFrameLocks noChangeAspect="1"/>
          </p:cNvGraphicFramePr>
          <p:nvPr/>
        </p:nvGraphicFramePr>
        <p:xfrm>
          <a:off x="1828800" y="1295400"/>
          <a:ext cx="7924800" cy="3962400"/>
        </p:xfrm>
        <a:graphic>
          <a:graphicData uri="http://schemas.openxmlformats.org/presentationml/2006/ole">
            <mc:AlternateContent xmlns:mc="http://schemas.openxmlformats.org/markup-compatibility/2006">
              <mc:Choice xmlns:v="urn:schemas-microsoft-com:vml" Requires="v">
                <p:oleObj spid="_x0000_s1032" name="Visio" r:id="rId3" imgW="4168978" imgH="2084489" progId="Visio.Drawing.6">
                  <p:embed/>
                </p:oleObj>
              </mc:Choice>
              <mc:Fallback>
                <p:oleObj name="Visio" r:id="rId3" imgW="4168978" imgH="2084489"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95400"/>
                        <a:ext cx="7924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31967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Title 1"/>
          <p:cNvSpPr>
            <a:spLocks noGrp="1"/>
          </p:cNvSpPr>
          <p:nvPr>
            <p:ph type="title"/>
          </p:nvPr>
        </p:nvSpPr>
        <p:spPr>
          <a:xfrm>
            <a:off x="1371600" y="152400"/>
            <a:ext cx="9525000" cy="533400"/>
          </a:xfrm>
        </p:spPr>
        <p:txBody>
          <a:bodyPr>
            <a:normAutofit fontScale="90000"/>
          </a:bodyPr>
          <a:lstStyle/>
          <a:p>
            <a:r>
              <a:rPr lang="tr-TR" dirty="0" smtClean="0"/>
              <a:t>Motivation: </a:t>
            </a:r>
            <a:r>
              <a:rPr lang="pl-PL" dirty="0" smtClean="0"/>
              <a:t>Xilinx Spartan 3 FPGAs</a:t>
            </a:r>
            <a:endParaRPr lang="en-US" dirty="0" smtClean="0"/>
          </a:p>
        </p:txBody>
      </p:sp>
      <p:graphicFrame>
        <p:nvGraphicFramePr>
          <p:cNvPr id="71683" name="Object 2"/>
          <p:cNvGraphicFramePr>
            <a:graphicFrameLocks noChangeAspect="1"/>
          </p:cNvGraphicFramePr>
          <p:nvPr/>
        </p:nvGraphicFramePr>
        <p:xfrm>
          <a:off x="1828800" y="1306514"/>
          <a:ext cx="7772400" cy="4103687"/>
        </p:xfrm>
        <a:graphic>
          <a:graphicData uri="http://schemas.openxmlformats.org/presentationml/2006/ole">
            <mc:AlternateContent xmlns:mc="http://schemas.openxmlformats.org/markup-compatibility/2006">
              <mc:Choice xmlns:v="urn:schemas-microsoft-com:vml" Requires="v">
                <p:oleObj spid="_x0000_s2056" name="Visio" r:id="rId3" imgW="4207383" imgH="2220620" progId="Visio.Drawing.6">
                  <p:embed/>
                </p:oleObj>
              </mc:Choice>
              <mc:Fallback>
                <p:oleObj name="Visio" r:id="rId3" imgW="4207383" imgH="22206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06514"/>
                        <a:ext cx="7772400"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82163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Title 1"/>
          <p:cNvSpPr>
            <a:spLocks noGrp="1"/>
          </p:cNvSpPr>
          <p:nvPr>
            <p:ph type="title"/>
          </p:nvPr>
        </p:nvSpPr>
        <p:spPr>
          <a:xfrm>
            <a:off x="1371600" y="152400"/>
            <a:ext cx="9525000" cy="533400"/>
          </a:xfrm>
        </p:spPr>
        <p:txBody>
          <a:bodyPr>
            <a:normAutofit fontScale="90000"/>
          </a:bodyPr>
          <a:lstStyle/>
          <a:p>
            <a:r>
              <a:rPr lang="tr-TR" dirty="0" smtClean="0"/>
              <a:t>Motivation: CLB Structure</a:t>
            </a:r>
            <a:endParaRPr lang="en-US" dirty="0" smtClean="0"/>
          </a:p>
        </p:txBody>
      </p:sp>
      <p:pic>
        <p:nvPicPr>
          <p:cNvPr id="4" name="Picture 5"/>
          <p:cNvPicPr>
            <a:picLocks noChangeAspect="1" noChangeArrowheads="1"/>
          </p:cNvPicPr>
          <p:nvPr/>
        </p:nvPicPr>
        <p:blipFill>
          <a:blip r:embed="rId3" cstate="print"/>
          <a:srcRect/>
          <a:stretch>
            <a:fillRect/>
          </a:stretch>
        </p:blipFill>
        <p:spPr>
          <a:xfrm>
            <a:off x="2279577" y="908720"/>
            <a:ext cx="7026275" cy="5029200"/>
          </a:xfrm>
          <a:prstGeom prst="rect">
            <a:avLst/>
          </a:prstGeom>
          <a:noFill/>
        </p:spPr>
      </p:pic>
    </p:spTree>
    <p:extLst>
      <p:ext uri="{BB962C8B-B14F-4D97-AF65-F5344CB8AC3E}">
        <p14:creationId xmlns:p14="http://schemas.microsoft.com/office/powerpoint/2010/main" val="3346230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Title 1"/>
          <p:cNvSpPr>
            <a:spLocks noGrp="1"/>
          </p:cNvSpPr>
          <p:nvPr>
            <p:ph type="title"/>
          </p:nvPr>
        </p:nvSpPr>
        <p:spPr>
          <a:xfrm>
            <a:off x="1371600" y="152400"/>
            <a:ext cx="9525000" cy="533400"/>
          </a:xfrm>
        </p:spPr>
        <p:txBody>
          <a:bodyPr>
            <a:normAutofit fontScale="90000"/>
          </a:bodyPr>
          <a:lstStyle/>
          <a:p>
            <a:r>
              <a:rPr lang="tr-TR" dirty="0" smtClean="0"/>
              <a:t>Motivation: CLB Slice Structure</a:t>
            </a:r>
            <a:endParaRPr lang="en-US" dirty="0" smtClean="0"/>
          </a:p>
        </p:txBody>
      </p:sp>
      <p:sp>
        <p:nvSpPr>
          <p:cNvPr id="5" name="Rectangle 5"/>
          <p:cNvSpPr txBox="1">
            <a:spLocks noChangeArrowheads="1"/>
          </p:cNvSpPr>
          <p:nvPr/>
        </p:nvSpPr>
        <p:spPr>
          <a:xfrm>
            <a:off x="1206500" y="1016000"/>
            <a:ext cx="6324600" cy="4984750"/>
          </a:xfrm>
          <a:prstGeom prst="rect">
            <a:avLst/>
          </a:prstGeom>
        </p:spPr>
        <p:txBody>
          <a:bodyPr/>
          <a:lstStyle/>
          <a:p>
            <a:pPr marL="342900" indent="-342900" eaLnBrk="0" fontAlgn="base" hangingPunct="0">
              <a:lnSpc>
                <a:spcPct val="90000"/>
              </a:lnSpc>
              <a:spcBef>
                <a:spcPct val="80000"/>
              </a:spcBef>
              <a:spcAft>
                <a:spcPct val="0"/>
              </a:spcAft>
              <a:buClr>
                <a:srgbClr val="241D65"/>
              </a:buClr>
              <a:buFont typeface="Wingdings" pitchFamily="2" charset="2"/>
              <a:buChar char="q"/>
              <a:defRPr/>
            </a:pPr>
            <a:r>
              <a:rPr lang="en-US" sz="2800" b="1" kern="0" dirty="0">
                <a:solidFill>
                  <a:srgbClr val="000000"/>
                </a:solidFill>
                <a:latin typeface="Book Antiqua"/>
              </a:rPr>
              <a:t>Each slice contains two sets of the following:</a:t>
            </a:r>
          </a:p>
          <a:p>
            <a:pPr marL="742950" lvl="1" indent="-285750" eaLnBrk="0" fontAlgn="base" hangingPunct="0">
              <a:lnSpc>
                <a:spcPct val="90000"/>
              </a:lnSpc>
              <a:spcBef>
                <a:spcPct val="20000"/>
              </a:spcBef>
              <a:spcAft>
                <a:spcPct val="0"/>
              </a:spcAft>
              <a:buClr>
                <a:srgbClr val="241D65"/>
              </a:buClr>
              <a:buFont typeface="Wingdings" pitchFamily="2" charset="2"/>
              <a:buChar char="m"/>
              <a:defRPr/>
            </a:pPr>
            <a:r>
              <a:rPr lang="en-US" sz="2400" kern="0" dirty="0">
                <a:solidFill>
                  <a:srgbClr val="000000"/>
                </a:solidFill>
                <a:latin typeface="Book Antiqua"/>
              </a:rPr>
              <a:t>Four-input LUT</a:t>
            </a:r>
          </a:p>
          <a:p>
            <a:pPr marL="1143000" lvl="2" indent="-228600" eaLnBrk="0" fontAlgn="base" hangingPunct="0">
              <a:lnSpc>
                <a:spcPct val="90000"/>
              </a:lnSpc>
              <a:spcBef>
                <a:spcPct val="20000"/>
              </a:spcBef>
              <a:spcAft>
                <a:spcPct val="0"/>
              </a:spcAft>
              <a:buClr>
                <a:srgbClr val="241D65"/>
              </a:buClr>
              <a:buSzPct val="85000"/>
              <a:buFont typeface="Wingdings" pitchFamily="2" charset="2"/>
              <a:buChar char="m"/>
              <a:defRPr/>
            </a:pPr>
            <a:r>
              <a:rPr lang="en-US" kern="0" dirty="0">
                <a:solidFill>
                  <a:srgbClr val="000000"/>
                </a:solidFill>
                <a:latin typeface="Book Antiqua"/>
              </a:rPr>
              <a:t>Any 4-input logic function,</a:t>
            </a:r>
          </a:p>
          <a:p>
            <a:pPr marL="1143000" lvl="2" indent="-228600" eaLnBrk="0" fontAlgn="base" hangingPunct="0">
              <a:lnSpc>
                <a:spcPct val="90000"/>
              </a:lnSpc>
              <a:spcBef>
                <a:spcPct val="20000"/>
              </a:spcBef>
              <a:spcAft>
                <a:spcPct val="0"/>
              </a:spcAft>
              <a:buClr>
                <a:srgbClr val="241D65"/>
              </a:buClr>
              <a:buSzPct val="85000"/>
              <a:buFont typeface="Wingdings" pitchFamily="2" charset="2"/>
              <a:buChar char="m"/>
              <a:defRPr/>
            </a:pPr>
            <a:r>
              <a:rPr lang="en-US" kern="0" dirty="0">
                <a:solidFill>
                  <a:srgbClr val="333399"/>
                </a:solidFill>
                <a:latin typeface="Book Antiqua"/>
              </a:rPr>
              <a:t>or 16-bit x 1 sync RAM (SLICEM only)</a:t>
            </a:r>
          </a:p>
          <a:p>
            <a:pPr marL="1143000" lvl="2" indent="-228600" eaLnBrk="0" fontAlgn="base" hangingPunct="0">
              <a:lnSpc>
                <a:spcPct val="90000"/>
              </a:lnSpc>
              <a:spcBef>
                <a:spcPct val="20000"/>
              </a:spcBef>
              <a:spcAft>
                <a:spcPct val="0"/>
              </a:spcAft>
              <a:buClr>
                <a:srgbClr val="241D65"/>
              </a:buClr>
              <a:buSzPct val="85000"/>
              <a:buFont typeface="Wingdings" pitchFamily="2" charset="2"/>
              <a:buChar char="m"/>
              <a:defRPr/>
            </a:pPr>
            <a:r>
              <a:rPr lang="en-US" kern="0" dirty="0">
                <a:solidFill>
                  <a:srgbClr val="333399"/>
                </a:solidFill>
                <a:latin typeface="Book Antiqua"/>
              </a:rPr>
              <a:t>or 16-bit shift register (SLICEM only)</a:t>
            </a:r>
          </a:p>
          <a:p>
            <a:pPr marL="742950" lvl="1" indent="-285750" eaLnBrk="0" fontAlgn="base" hangingPunct="0">
              <a:lnSpc>
                <a:spcPct val="90000"/>
              </a:lnSpc>
              <a:spcBef>
                <a:spcPct val="20000"/>
              </a:spcBef>
              <a:spcAft>
                <a:spcPct val="0"/>
              </a:spcAft>
              <a:buClr>
                <a:srgbClr val="241D65"/>
              </a:buClr>
              <a:buFont typeface="Wingdings" pitchFamily="2" charset="2"/>
              <a:buChar char="m"/>
              <a:defRPr/>
            </a:pPr>
            <a:r>
              <a:rPr lang="en-US" sz="2400" kern="0" dirty="0">
                <a:solidFill>
                  <a:srgbClr val="000000"/>
                </a:solidFill>
                <a:latin typeface="Book Antiqua"/>
              </a:rPr>
              <a:t>Carry &amp; Control</a:t>
            </a:r>
          </a:p>
          <a:p>
            <a:pPr marL="1143000" lvl="2" indent="-228600" eaLnBrk="0" fontAlgn="base" hangingPunct="0">
              <a:lnSpc>
                <a:spcPct val="90000"/>
              </a:lnSpc>
              <a:spcBef>
                <a:spcPct val="20000"/>
              </a:spcBef>
              <a:spcAft>
                <a:spcPct val="0"/>
              </a:spcAft>
              <a:buClr>
                <a:srgbClr val="241D65"/>
              </a:buClr>
              <a:buSzPct val="85000"/>
              <a:buFont typeface="Wingdings" pitchFamily="2" charset="2"/>
              <a:buChar char="m"/>
              <a:defRPr/>
            </a:pPr>
            <a:r>
              <a:rPr lang="en-US" sz="2000" kern="0" dirty="0">
                <a:solidFill>
                  <a:srgbClr val="000000"/>
                </a:solidFill>
                <a:latin typeface="Book Antiqua"/>
              </a:rPr>
              <a:t>Fast arithmetic logic</a:t>
            </a:r>
          </a:p>
          <a:p>
            <a:pPr marL="1143000" lvl="2" indent="-228600" eaLnBrk="0" fontAlgn="base" hangingPunct="0">
              <a:lnSpc>
                <a:spcPct val="90000"/>
              </a:lnSpc>
              <a:spcBef>
                <a:spcPct val="20000"/>
              </a:spcBef>
              <a:spcAft>
                <a:spcPct val="0"/>
              </a:spcAft>
              <a:buClr>
                <a:srgbClr val="241D65"/>
              </a:buClr>
              <a:buSzPct val="85000"/>
              <a:buFont typeface="Wingdings" pitchFamily="2" charset="2"/>
              <a:buChar char="m"/>
              <a:defRPr/>
            </a:pPr>
            <a:r>
              <a:rPr lang="en-US" sz="2000" kern="0" dirty="0">
                <a:solidFill>
                  <a:srgbClr val="000000"/>
                </a:solidFill>
                <a:latin typeface="Book Antiqua"/>
              </a:rPr>
              <a:t>Multiplier logic</a:t>
            </a:r>
          </a:p>
          <a:p>
            <a:pPr marL="1143000" lvl="2" indent="-228600" eaLnBrk="0" fontAlgn="base" hangingPunct="0">
              <a:lnSpc>
                <a:spcPct val="90000"/>
              </a:lnSpc>
              <a:spcBef>
                <a:spcPct val="20000"/>
              </a:spcBef>
              <a:spcAft>
                <a:spcPct val="0"/>
              </a:spcAft>
              <a:buClr>
                <a:srgbClr val="241D65"/>
              </a:buClr>
              <a:buSzPct val="85000"/>
              <a:buFont typeface="Wingdings" pitchFamily="2" charset="2"/>
              <a:buChar char="m"/>
              <a:defRPr/>
            </a:pPr>
            <a:r>
              <a:rPr lang="en-US" sz="2000" kern="0" dirty="0">
                <a:solidFill>
                  <a:srgbClr val="000000"/>
                </a:solidFill>
                <a:latin typeface="Book Antiqua"/>
              </a:rPr>
              <a:t>Multiplexer logic</a:t>
            </a:r>
          </a:p>
          <a:p>
            <a:pPr marL="742950" lvl="1" indent="-285750" eaLnBrk="0" fontAlgn="base" hangingPunct="0">
              <a:lnSpc>
                <a:spcPct val="90000"/>
              </a:lnSpc>
              <a:spcBef>
                <a:spcPct val="20000"/>
              </a:spcBef>
              <a:spcAft>
                <a:spcPct val="0"/>
              </a:spcAft>
              <a:buClr>
                <a:srgbClr val="241D65"/>
              </a:buClr>
              <a:buFont typeface="Wingdings" pitchFamily="2" charset="2"/>
              <a:buChar char="m"/>
              <a:defRPr/>
            </a:pPr>
            <a:r>
              <a:rPr lang="en-US" sz="2400" kern="0" dirty="0">
                <a:solidFill>
                  <a:srgbClr val="000000"/>
                </a:solidFill>
                <a:latin typeface="Book Antiqua"/>
              </a:rPr>
              <a:t>Storage element</a:t>
            </a:r>
          </a:p>
          <a:p>
            <a:pPr marL="1143000" lvl="2" indent="-228600" eaLnBrk="0" fontAlgn="base" hangingPunct="0">
              <a:lnSpc>
                <a:spcPct val="90000"/>
              </a:lnSpc>
              <a:spcBef>
                <a:spcPct val="20000"/>
              </a:spcBef>
              <a:spcAft>
                <a:spcPct val="0"/>
              </a:spcAft>
              <a:buClr>
                <a:srgbClr val="241D65"/>
              </a:buClr>
              <a:buSzPct val="85000"/>
              <a:buFont typeface="Wingdings" pitchFamily="2" charset="2"/>
              <a:buChar char="m"/>
              <a:defRPr/>
            </a:pPr>
            <a:r>
              <a:rPr lang="en-US" sz="2000" kern="0" dirty="0">
                <a:solidFill>
                  <a:srgbClr val="000000"/>
                </a:solidFill>
                <a:latin typeface="Book Antiqua"/>
              </a:rPr>
              <a:t>Latch or flip-flop</a:t>
            </a:r>
          </a:p>
          <a:p>
            <a:pPr marL="1143000" lvl="2" indent="-228600" eaLnBrk="0" fontAlgn="base" hangingPunct="0">
              <a:lnSpc>
                <a:spcPct val="90000"/>
              </a:lnSpc>
              <a:spcBef>
                <a:spcPct val="20000"/>
              </a:spcBef>
              <a:spcAft>
                <a:spcPct val="0"/>
              </a:spcAft>
              <a:buClr>
                <a:srgbClr val="241D65"/>
              </a:buClr>
              <a:buSzPct val="85000"/>
              <a:buFont typeface="Wingdings" pitchFamily="2" charset="2"/>
              <a:buChar char="m"/>
              <a:defRPr/>
            </a:pPr>
            <a:r>
              <a:rPr lang="en-US" sz="2000" kern="0" dirty="0">
                <a:solidFill>
                  <a:srgbClr val="000000"/>
                </a:solidFill>
                <a:latin typeface="Book Antiqua"/>
              </a:rPr>
              <a:t>Set and reset</a:t>
            </a:r>
          </a:p>
          <a:p>
            <a:pPr marL="1143000" lvl="2" indent="-228600" eaLnBrk="0" fontAlgn="base" hangingPunct="0">
              <a:lnSpc>
                <a:spcPct val="90000"/>
              </a:lnSpc>
              <a:spcBef>
                <a:spcPct val="20000"/>
              </a:spcBef>
              <a:spcAft>
                <a:spcPct val="0"/>
              </a:spcAft>
              <a:buClr>
                <a:srgbClr val="241D65"/>
              </a:buClr>
              <a:buSzPct val="85000"/>
              <a:buFont typeface="Wingdings" pitchFamily="2" charset="2"/>
              <a:buChar char="m"/>
              <a:defRPr/>
            </a:pPr>
            <a:r>
              <a:rPr lang="en-US" sz="2000" kern="0" dirty="0">
                <a:solidFill>
                  <a:srgbClr val="000000"/>
                </a:solidFill>
                <a:latin typeface="Book Antiqua"/>
              </a:rPr>
              <a:t>True or inverted inputs</a:t>
            </a:r>
          </a:p>
          <a:p>
            <a:pPr marL="1143000" lvl="2" indent="-228600" eaLnBrk="0" fontAlgn="base" hangingPunct="0">
              <a:lnSpc>
                <a:spcPct val="90000"/>
              </a:lnSpc>
              <a:spcBef>
                <a:spcPct val="20000"/>
              </a:spcBef>
              <a:spcAft>
                <a:spcPct val="0"/>
              </a:spcAft>
              <a:buClr>
                <a:srgbClr val="241D65"/>
              </a:buClr>
              <a:buSzPct val="85000"/>
              <a:buFont typeface="Wingdings" pitchFamily="2" charset="2"/>
              <a:buChar char="m"/>
              <a:defRPr/>
            </a:pPr>
            <a:r>
              <a:rPr lang="en-US" sz="2000" kern="0" dirty="0">
                <a:solidFill>
                  <a:srgbClr val="000000"/>
                </a:solidFill>
                <a:latin typeface="Book Antiqua"/>
              </a:rPr>
              <a:t>Sync. or </a:t>
            </a:r>
            <a:r>
              <a:rPr lang="en-US" sz="2000" kern="0" dirty="0" err="1">
                <a:solidFill>
                  <a:srgbClr val="000000"/>
                </a:solidFill>
                <a:latin typeface="Book Antiqua"/>
              </a:rPr>
              <a:t>async</a:t>
            </a:r>
            <a:r>
              <a:rPr lang="en-US" sz="2000" kern="0" dirty="0">
                <a:solidFill>
                  <a:srgbClr val="000000"/>
                </a:solidFill>
                <a:latin typeface="Book Antiqua"/>
              </a:rPr>
              <a:t>. control</a:t>
            </a:r>
          </a:p>
        </p:txBody>
      </p:sp>
      <p:pic>
        <p:nvPicPr>
          <p:cNvPr id="6" name="Picture 3" descr="ds001_04"/>
          <p:cNvPicPr>
            <a:picLocks noChangeAspect="1" noChangeArrowheads="1"/>
          </p:cNvPicPr>
          <p:nvPr/>
        </p:nvPicPr>
        <p:blipFill>
          <a:blip r:embed="rId3" cstate="print"/>
          <a:srcRect/>
          <a:stretch>
            <a:fillRect/>
          </a:stretch>
        </p:blipFill>
        <p:spPr bwMode="auto">
          <a:xfrm>
            <a:off x="7104112" y="1052737"/>
            <a:ext cx="3738562" cy="4803775"/>
          </a:xfrm>
          <a:prstGeom prst="rect">
            <a:avLst/>
          </a:prstGeom>
          <a:noFill/>
          <a:ln w="9525">
            <a:noFill/>
            <a:miter lim="800000"/>
            <a:headEnd/>
            <a:tailEnd/>
          </a:ln>
        </p:spPr>
      </p:pic>
    </p:spTree>
    <p:extLst>
      <p:ext uri="{BB962C8B-B14F-4D97-AF65-F5344CB8AC3E}">
        <p14:creationId xmlns:p14="http://schemas.microsoft.com/office/powerpoint/2010/main" val="1760436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Title 1"/>
          <p:cNvSpPr>
            <a:spLocks noGrp="1"/>
          </p:cNvSpPr>
          <p:nvPr>
            <p:ph type="title"/>
          </p:nvPr>
        </p:nvSpPr>
        <p:spPr>
          <a:xfrm>
            <a:off x="1371600" y="152400"/>
            <a:ext cx="9525000" cy="533400"/>
          </a:xfrm>
        </p:spPr>
        <p:txBody>
          <a:bodyPr>
            <a:normAutofit fontScale="90000"/>
          </a:bodyPr>
          <a:lstStyle/>
          <a:p>
            <a:r>
              <a:rPr lang="tr-TR" dirty="0" smtClean="0"/>
              <a:t>Motivation: </a:t>
            </a:r>
            <a:r>
              <a:rPr lang="en-US" dirty="0" smtClean="0"/>
              <a:t>LUT (Look-Up Table) Functionality</a:t>
            </a:r>
          </a:p>
        </p:txBody>
      </p:sp>
      <p:pic>
        <p:nvPicPr>
          <p:cNvPr id="7" name="Picture 4"/>
          <p:cNvPicPr>
            <a:picLocks noChangeAspect="1" noChangeArrowheads="1"/>
          </p:cNvPicPr>
          <p:nvPr/>
        </p:nvPicPr>
        <p:blipFill>
          <a:blip r:embed="rId3" cstate="print"/>
          <a:srcRect/>
          <a:stretch>
            <a:fillRect/>
          </a:stretch>
        </p:blipFill>
        <p:spPr bwMode="auto">
          <a:xfrm>
            <a:off x="1343472" y="764705"/>
            <a:ext cx="7162800" cy="4875213"/>
          </a:xfrm>
          <a:prstGeom prst="rect">
            <a:avLst/>
          </a:prstGeom>
          <a:noFill/>
          <a:ln w="9525">
            <a:noFill/>
            <a:miter lim="800000"/>
            <a:headEnd/>
            <a:tailEnd/>
          </a:ln>
        </p:spPr>
      </p:pic>
      <p:sp>
        <p:nvSpPr>
          <p:cNvPr id="8" name="Rectangle 3"/>
          <p:cNvSpPr>
            <a:spLocks noChangeArrowheads="1"/>
          </p:cNvSpPr>
          <p:nvPr/>
        </p:nvSpPr>
        <p:spPr bwMode="auto">
          <a:xfrm>
            <a:off x="7680176" y="1052736"/>
            <a:ext cx="2895600" cy="4038600"/>
          </a:xfrm>
          <a:prstGeom prst="rect">
            <a:avLst/>
          </a:prstGeom>
          <a:noFill/>
          <a:ln w="9525">
            <a:noFill/>
            <a:miter lim="800000"/>
            <a:headEnd/>
            <a:tailEnd/>
          </a:ln>
        </p:spPr>
        <p:txBody>
          <a:bodyPr/>
          <a:lstStyle/>
          <a:p>
            <a:pPr marL="342900" indent="-342900" eaLnBrk="0" fontAlgn="base" hangingPunct="0">
              <a:spcBef>
                <a:spcPct val="20000"/>
              </a:spcBef>
              <a:spcAft>
                <a:spcPct val="0"/>
              </a:spcAft>
              <a:buClr>
                <a:srgbClr val="000000"/>
              </a:buClr>
              <a:buFontTx/>
              <a:buChar char="•"/>
            </a:pPr>
            <a:r>
              <a:rPr kumimoji="1" lang="en-US" sz="2400" dirty="0">
                <a:solidFill>
                  <a:srgbClr val="990000"/>
                </a:solidFill>
                <a:latin typeface="Book Antiqua"/>
              </a:rPr>
              <a:t>Look-Up tables are primary elements for logic implementation</a:t>
            </a:r>
          </a:p>
          <a:p>
            <a:pPr marL="342900" indent="-342900" eaLnBrk="0" fontAlgn="base" hangingPunct="0">
              <a:spcBef>
                <a:spcPct val="20000"/>
              </a:spcBef>
              <a:spcAft>
                <a:spcPct val="0"/>
              </a:spcAft>
              <a:buClr>
                <a:srgbClr val="000000"/>
              </a:buClr>
              <a:buFontTx/>
              <a:buChar char="•"/>
            </a:pPr>
            <a:r>
              <a:rPr kumimoji="1" lang="en-US" sz="2400" dirty="0">
                <a:solidFill>
                  <a:srgbClr val="990000"/>
                </a:solidFill>
                <a:latin typeface="Book Antiqua"/>
              </a:rPr>
              <a:t>Each LUT can implement any function of </a:t>
            </a:r>
            <a:br>
              <a:rPr kumimoji="1" lang="en-US" sz="2400" dirty="0">
                <a:solidFill>
                  <a:srgbClr val="990000"/>
                </a:solidFill>
                <a:latin typeface="Book Antiqua"/>
              </a:rPr>
            </a:br>
            <a:r>
              <a:rPr kumimoji="1" lang="en-US" sz="2400" dirty="0">
                <a:solidFill>
                  <a:srgbClr val="990000"/>
                </a:solidFill>
                <a:latin typeface="Book Antiqua"/>
              </a:rPr>
              <a:t>4 inputs</a:t>
            </a:r>
          </a:p>
        </p:txBody>
      </p:sp>
    </p:spTree>
    <p:extLst>
      <p:ext uri="{BB962C8B-B14F-4D97-AF65-F5344CB8AC3E}">
        <p14:creationId xmlns:p14="http://schemas.microsoft.com/office/powerpoint/2010/main" val="3164389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24100" y="304801"/>
            <a:ext cx="2082800" cy="373063"/>
          </a:xfrm>
        </p:spPr>
        <p:txBody>
          <a:bodyPr>
            <a:normAutofit fontScale="90000"/>
          </a:bodyPr>
          <a:lstStyle/>
          <a:p>
            <a:pPr eaLnBrk="1" hangingPunct="1"/>
            <a:r>
              <a:rPr lang="en-US" altLang="en-US" dirty="0" smtClean="0"/>
              <a:t>VHDL</a:t>
            </a:r>
          </a:p>
        </p:txBody>
      </p:sp>
      <p:grpSp>
        <p:nvGrpSpPr>
          <p:cNvPr id="15363" name="Group 24"/>
          <p:cNvGrpSpPr>
            <a:grpSpLocks/>
          </p:cNvGrpSpPr>
          <p:nvPr/>
        </p:nvGrpSpPr>
        <p:grpSpPr bwMode="auto">
          <a:xfrm>
            <a:off x="6840538" y="1444626"/>
            <a:ext cx="730250" cy="1038225"/>
            <a:chOff x="3799" y="1168"/>
            <a:chExt cx="460" cy="654"/>
          </a:xfrm>
        </p:grpSpPr>
        <p:sp>
          <p:nvSpPr>
            <p:cNvPr id="15375" name="Line 11"/>
            <p:cNvSpPr>
              <a:spLocks noChangeShapeType="1"/>
            </p:cNvSpPr>
            <p:nvPr/>
          </p:nvSpPr>
          <p:spPr bwMode="auto">
            <a:xfrm>
              <a:off x="3799" y="1168"/>
              <a:ext cx="0" cy="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5376" name="Line 13"/>
            <p:cNvSpPr>
              <a:spLocks noChangeShapeType="1"/>
            </p:cNvSpPr>
            <p:nvPr/>
          </p:nvSpPr>
          <p:spPr bwMode="auto">
            <a:xfrm>
              <a:off x="3799" y="1604"/>
              <a:ext cx="0" cy="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5377" name="Line 14"/>
            <p:cNvSpPr>
              <a:spLocks noChangeShapeType="1"/>
            </p:cNvSpPr>
            <p:nvPr/>
          </p:nvSpPr>
          <p:spPr bwMode="auto">
            <a:xfrm>
              <a:off x="4259" y="1386"/>
              <a:ext cx="0" cy="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5378" name="Line 15"/>
            <p:cNvSpPr>
              <a:spLocks noChangeShapeType="1"/>
            </p:cNvSpPr>
            <p:nvPr/>
          </p:nvSpPr>
          <p:spPr bwMode="auto">
            <a:xfrm>
              <a:off x="3799" y="1168"/>
              <a:ext cx="460" cy="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5379" name="Line 18"/>
            <p:cNvSpPr>
              <a:spLocks noChangeShapeType="1"/>
            </p:cNvSpPr>
            <p:nvPr/>
          </p:nvSpPr>
          <p:spPr bwMode="auto">
            <a:xfrm flipH="1">
              <a:off x="3799" y="1604"/>
              <a:ext cx="460" cy="2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5380" name="Line 22"/>
            <p:cNvSpPr>
              <a:spLocks noChangeShapeType="1"/>
            </p:cNvSpPr>
            <p:nvPr/>
          </p:nvSpPr>
          <p:spPr bwMode="auto">
            <a:xfrm flipV="1">
              <a:off x="3799" y="1483"/>
              <a:ext cx="170" cy="1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5381" name="Line 23"/>
            <p:cNvSpPr>
              <a:spLocks noChangeShapeType="1"/>
            </p:cNvSpPr>
            <p:nvPr/>
          </p:nvSpPr>
          <p:spPr bwMode="auto">
            <a:xfrm>
              <a:off x="3799" y="1386"/>
              <a:ext cx="170" cy="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15364" name="Line 25"/>
          <p:cNvSpPr>
            <a:spLocks noChangeShapeType="1"/>
          </p:cNvSpPr>
          <p:nvPr/>
        </p:nvSpPr>
        <p:spPr bwMode="auto">
          <a:xfrm>
            <a:off x="6303964" y="1636713"/>
            <a:ext cx="53657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5365" name="Line 26"/>
          <p:cNvSpPr>
            <a:spLocks noChangeShapeType="1"/>
          </p:cNvSpPr>
          <p:nvPr/>
        </p:nvSpPr>
        <p:spPr bwMode="auto">
          <a:xfrm>
            <a:off x="6303964" y="2289175"/>
            <a:ext cx="5365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5366" name="Line 27"/>
          <p:cNvSpPr>
            <a:spLocks noChangeShapeType="1"/>
          </p:cNvSpPr>
          <p:nvPr/>
        </p:nvSpPr>
        <p:spPr bwMode="auto">
          <a:xfrm>
            <a:off x="7572376" y="1944688"/>
            <a:ext cx="5365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5367" name="Text Box 28"/>
          <p:cNvSpPr txBox="1">
            <a:spLocks noChangeArrowheads="1"/>
          </p:cNvSpPr>
          <p:nvPr/>
        </p:nvSpPr>
        <p:spPr bwMode="auto">
          <a:xfrm>
            <a:off x="5988051" y="1431926"/>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A</a:t>
            </a:r>
          </a:p>
        </p:txBody>
      </p:sp>
      <p:sp>
        <p:nvSpPr>
          <p:cNvPr id="15368" name="Text Box 29"/>
          <p:cNvSpPr txBox="1">
            <a:spLocks noChangeArrowheads="1"/>
          </p:cNvSpPr>
          <p:nvPr/>
        </p:nvSpPr>
        <p:spPr bwMode="auto">
          <a:xfrm>
            <a:off x="5980113" y="2097089"/>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B</a:t>
            </a:r>
          </a:p>
        </p:txBody>
      </p:sp>
      <p:sp>
        <p:nvSpPr>
          <p:cNvPr id="15369" name="Text Box 30"/>
          <p:cNvSpPr txBox="1">
            <a:spLocks noChangeArrowheads="1"/>
          </p:cNvSpPr>
          <p:nvPr/>
        </p:nvSpPr>
        <p:spPr bwMode="auto">
          <a:xfrm>
            <a:off x="8069263" y="1739901"/>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a:t>
            </a:r>
          </a:p>
        </p:txBody>
      </p:sp>
      <p:sp>
        <p:nvSpPr>
          <p:cNvPr id="15370" name="Line 32"/>
          <p:cNvSpPr>
            <a:spLocks noChangeShapeType="1"/>
          </p:cNvSpPr>
          <p:nvPr/>
        </p:nvSpPr>
        <p:spPr bwMode="auto">
          <a:xfrm>
            <a:off x="7286625" y="1187451"/>
            <a:ext cx="0" cy="461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5371" name="Text Box 33"/>
          <p:cNvSpPr txBox="1">
            <a:spLocks noChangeArrowheads="1"/>
          </p:cNvSpPr>
          <p:nvPr/>
        </p:nvSpPr>
        <p:spPr bwMode="auto">
          <a:xfrm>
            <a:off x="6710363" y="817564"/>
            <a:ext cx="2825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opcode {+, -, AND, OR}</a:t>
            </a:r>
          </a:p>
        </p:txBody>
      </p:sp>
      <p:sp>
        <p:nvSpPr>
          <p:cNvPr id="326690" name="Text Box 34"/>
          <p:cNvSpPr txBox="1">
            <a:spLocks noChangeArrowheads="1"/>
          </p:cNvSpPr>
          <p:nvPr/>
        </p:nvSpPr>
        <p:spPr bwMode="auto">
          <a:xfrm>
            <a:off x="4406900" y="2506663"/>
            <a:ext cx="3251200" cy="40941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accent2"/>
                </a:solidFill>
              </a:rPr>
              <a:t>Behavior VHDL: ALU</a:t>
            </a:r>
          </a:p>
          <a:p>
            <a:pPr eaLnBrk="1" hangingPunct="1"/>
            <a:r>
              <a:rPr lang="en-US" altLang="en-US" sz="2000">
                <a:solidFill>
                  <a:schemeClr val="tx1"/>
                </a:solidFill>
              </a:rPr>
              <a:t>compnt ALU (A,B,opcode,X)</a:t>
            </a:r>
          </a:p>
          <a:p>
            <a:pPr eaLnBrk="1" hangingPunct="1"/>
            <a:r>
              <a:rPr lang="en-US" altLang="en-US" sz="2000">
                <a:solidFill>
                  <a:schemeClr val="tx1"/>
                </a:solidFill>
              </a:rPr>
              <a:t>  case opcode</a:t>
            </a:r>
          </a:p>
          <a:p>
            <a:pPr eaLnBrk="1" hangingPunct="1"/>
            <a:r>
              <a:rPr lang="en-US" altLang="en-US" sz="2000">
                <a:solidFill>
                  <a:schemeClr val="tx1"/>
                </a:solidFill>
              </a:rPr>
              <a:t>  when =&gt; opPlus</a:t>
            </a:r>
          </a:p>
          <a:p>
            <a:pPr eaLnBrk="1" hangingPunct="1"/>
            <a:r>
              <a:rPr lang="en-US" altLang="en-US" sz="2000">
                <a:solidFill>
                  <a:schemeClr val="tx1"/>
                </a:solidFill>
              </a:rPr>
              <a:t>    X &lt;= A + B;</a:t>
            </a:r>
          </a:p>
          <a:p>
            <a:pPr eaLnBrk="1" hangingPunct="1"/>
            <a:r>
              <a:rPr lang="en-US" altLang="en-US" sz="2000">
                <a:solidFill>
                  <a:schemeClr val="tx1"/>
                </a:solidFill>
              </a:rPr>
              <a:t>  when =&gt; opSub</a:t>
            </a:r>
          </a:p>
          <a:p>
            <a:pPr eaLnBrk="1" hangingPunct="1"/>
            <a:r>
              <a:rPr lang="en-US" altLang="en-US" sz="2000">
                <a:solidFill>
                  <a:schemeClr val="tx1"/>
                </a:solidFill>
              </a:rPr>
              <a:t>    X &lt;= A – B; </a:t>
            </a:r>
          </a:p>
          <a:p>
            <a:pPr eaLnBrk="1" hangingPunct="1"/>
            <a:r>
              <a:rPr lang="en-US" altLang="en-US" sz="2000">
                <a:solidFill>
                  <a:schemeClr val="tx1"/>
                </a:solidFill>
              </a:rPr>
              <a:t>  when =&gt; opAND</a:t>
            </a:r>
          </a:p>
          <a:p>
            <a:pPr eaLnBrk="1" hangingPunct="1"/>
            <a:r>
              <a:rPr lang="en-US" altLang="en-US" sz="2000">
                <a:solidFill>
                  <a:schemeClr val="tx1"/>
                </a:solidFill>
              </a:rPr>
              <a:t>    X &lt;= A and B;</a:t>
            </a:r>
          </a:p>
          <a:p>
            <a:pPr eaLnBrk="1" hangingPunct="1"/>
            <a:r>
              <a:rPr lang="en-US" altLang="en-US" sz="2000">
                <a:solidFill>
                  <a:schemeClr val="tx1"/>
                </a:solidFill>
              </a:rPr>
              <a:t>  when =&gt; opOR</a:t>
            </a:r>
          </a:p>
          <a:p>
            <a:pPr eaLnBrk="1" hangingPunct="1"/>
            <a:r>
              <a:rPr lang="en-US" altLang="en-US" sz="2000">
                <a:solidFill>
                  <a:schemeClr val="tx1"/>
                </a:solidFill>
              </a:rPr>
              <a:t>    X &lt;= A or B;</a:t>
            </a:r>
          </a:p>
          <a:p>
            <a:pPr eaLnBrk="1" hangingPunct="1"/>
            <a:r>
              <a:rPr lang="en-US" altLang="en-US" sz="2000">
                <a:solidFill>
                  <a:schemeClr val="tx1"/>
                </a:solidFill>
              </a:rPr>
              <a:t>  end case;</a:t>
            </a:r>
          </a:p>
          <a:p>
            <a:pPr eaLnBrk="1" hangingPunct="1"/>
            <a:r>
              <a:rPr lang="en-US" altLang="en-US" sz="2000">
                <a:solidFill>
                  <a:schemeClr val="tx1"/>
                </a:solidFill>
              </a:rPr>
              <a:t>end component; </a:t>
            </a:r>
          </a:p>
        </p:txBody>
      </p:sp>
      <p:sp>
        <p:nvSpPr>
          <p:cNvPr id="15373" name="Text Box 37"/>
          <p:cNvSpPr txBox="1">
            <a:spLocks noChangeArrowheads="1"/>
          </p:cNvSpPr>
          <p:nvPr/>
        </p:nvSpPr>
        <p:spPr bwMode="auto">
          <a:xfrm>
            <a:off x="7054850" y="1763713"/>
            <a:ext cx="577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1600">
                <a:solidFill>
                  <a:schemeClr val="tx1"/>
                </a:solidFill>
              </a:rPr>
              <a:t>ALU</a:t>
            </a:r>
          </a:p>
        </p:txBody>
      </p:sp>
      <p:sp>
        <p:nvSpPr>
          <p:cNvPr id="24" name="Text Box 36"/>
          <p:cNvSpPr txBox="1">
            <a:spLocks noChangeArrowheads="1"/>
          </p:cNvSpPr>
          <p:nvPr/>
        </p:nvSpPr>
        <p:spPr bwMode="auto">
          <a:xfrm>
            <a:off x="7886700" y="3074988"/>
            <a:ext cx="2705100" cy="34782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accent2"/>
                </a:solidFill>
              </a:rPr>
              <a:t>Structural VHDL: ALU</a:t>
            </a:r>
          </a:p>
          <a:p>
            <a:pPr eaLnBrk="1" hangingPunct="1"/>
            <a:r>
              <a:rPr lang="en-US" altLang="en-US" sz="2000">
                <a:solidFill>
                  <a:schemeClr val="tx1"/>
                </a:solidFill>
              </a:rPr>
              <a:t>component ALU (A,B,</a:t>
            </a:r>
          </a:p>
          <a:p>
            <a:pPr eaLnBrk="1" hangingPunct="1"/>
            <a:r>
              <a:rPr lang="en-US" altLang="en-US" sz="2000">
                <a:solidFill>
                  <a:schemeClr val="tx1"/>
                </a:solidFill>
              </a:rPr>
              <a:t>opcode, X)</a:t>
            </a:r>
          </a:p>
          <a:p>
            <a:pPr eaLnBrk="1" hangingPunct="1"/>
            <a:r>
              <a:rPr lang="en-US" altLang="en-US" sz="2000">
                <a:solidFill>
                  <a:schemeClr val="tx1"/>
                </a:solidFill>
              </a:rPr>
              <a:t>  addAB(A,B,Xadd);</a:t>
            </a:r>
          </a:p>
          <a:p>
            <a:pPr eaLnBrk="1" hangingPunct="1"/>
            <a:r>
              <a:rPr lang="en-US" altLang="en-US" sz="2000">
                <a:solidFill>
                  <a:schemeClr val="tx1"/>
                </a:solidFill>
              </a:rPr>
              <a:t>  subAB(A,B,Xsub);</a:t>
            </a:r>
          </a:p>
          <a:p>
            <a:pPr eaLnBrk="1" hangingPunct="1"/>
            <a:r>
              <a:rPr lang="en-US" altLang="en-US" sz="2000">
                <a:solidFill>
                  <a:schemeClr val="tx1"/>
                </a:solidFill>
              </a:rPr>
              <a:t>  andAB(A,B,Xand);</a:t>
            </a:r>
          </a:p>
          <a:p>
            <a:pPr eaLnBrk="1" hangingPunct="1"/>
            <a:r>
              <a:rPr lang="en-US" altLang="en-US" sz="2000">
                <a:solidFill>
                  <a:schemeClr val="tx1"/>
                </a:solidFill>
              </a:rPr>
              <a:t>  orAB(A,B,Xor);</a:t>
            </a:r>
          </a:p>
          <a:p>
            <a:pPr eaLnBrk="1" hangingPunct="1"/>
            <a:r>
              <a:rPr lang="en-US" altLang="en-US" sz="2000">
                <a:solidFill>
                  <a:schemeClr val="tx1"/>
                </a:solidFill>
              </a:rPr>
              <a:t>  4:1mux(opcode,</a:t>
            </a:r>
          </a:p>
          <a:p>
            <a:pPr eaLnBrk="1" hangingPunct="1"/>
            <a:r>
              <a:rPr lang="en-US" altLang="en-US" sz="2000">
                <a:solidFill>
                  <a:schemeClr val="tx1"/>
                </a:solidFill>
              </a:rPr>
              <a:t>               Xadd,Xor,    </a:t>
            </a:r>
          </a:p>
          <a:p>
            <a:pPr eaLnBrk="1" hangingPunct="1"/>
            <a:r>
              <a:rPr lang="en-US" altLang="en-US" sz="2000">
                <a:solidFill>
                  <a:schemeClr val="tx1"/>
                </a:solidFill>
              </a:rPr>
              <a:t>               Xand,Xor,X);</a:t>
            </a:r>
          </a:p>
          <a:p>
            <a:pPr eaLnBrk="1" hangingPunct="1"/>
            <a:r>
              <a:rPr lang="en-US" altLang="en-US" sz="2000">
                <a:solidFill>
                  <a:schemeClr val="tx1"/>
                </a:solidFill>
              </a:rPr>
              <a:t>end component; </a:t>
            </a:r>
          </a:p>
        </p:txBody>
      </p:sp>
    </p:spTree>
    <p:extLst>
      <p:ext uri="{BB962C8B-B14F-4D97-AF65-F5344CB8AC3E}">
        <p14:creationId xmlns:p14="http://schemas.microsoft.com/office/powerpoint/2010/main" val="2115753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90"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24100" y="304800"/>
            <a:ext cx="7810500" cy="304800"/>
          </a:xfrm>
          <a:noFill/>
        </p:spPr>
        <p:txBody>
          <a:bodyPr vert="horz" wrap="square" lIns="92075" tIns="46038" rIns="92075" bIns="46038" rtlCol="0" anchor="ctr">
            <a:normAutofit fontScale="90000"/>
          </a:bodyPr>
          <a:lstStyle/>
          <a:p>
            <a:r>
              <a:rPr lang="en-US" altLang="en-US" dirty="0" smtClean="0"/>
              <a:t>What characterizes Reconfigurable Computing?</a:t>
            </a:r>
          </a:p>
        </p:txBody>
      </p:sp>
      <p:sp>
        <p:nvSpPr>
          <p:cNvPr id="8195" name="Rectangle 3"/>
          <p:cNvSpPr>
            <a:spLocks noGrp="1" noChangeArrowheads="1"/>
          </p:cNvSpPr>
          <p:nvPr>
            <p:ph type="body" sz="half" idx="2"/>
          </p:nvPr>
        </p:nvSpPr>
        <p:spPr>
          <a:xfrm>
            <a:off x="6324600" y="2514600"/>
            <a:ext cx="3810000" cy="2362200"/>
          </a:xfrm>
          <a:noFill/>
        </p:spPr>
        <p:txBody>
          <a:bodyPr vert="horz" lIns="92075" tIns="46038" rIns="92075" bIns="46038" rtlCol="0">
            <a:normAutofit/>
          </a:bodyPr>
          <a:lstStyle/>
          <a:p>
            <a:pPr marL="342900" indent="-342900"/>
            <a:r>
              <a:rPr lang="en-US" altLang="en-US" sz="2000"/>
              <a:t>Parallelism customized to meet design objectives</a:t>
            </a:r>
          </a:p>
          <a:p>
            <a:pPr marL="342900" indent="-342900"/>
            <a:r>
              <a:rPr lang="en-US" altLang="en-US" sz="2000"/>
              <a:t>Logic specialized to perform specific function</a:t>
            </a:r>
          </a:p>
          <a:p>
            <a:pPr marL="342900" indent="-342900"/>
            <a:r>
              <a:rPr lang="en-US" altLang="en-US" sz="2000"/>
              <a:t>Functionality changed as problem requirements change</a:t>
            </a:r>
          </a:p>
        </p:txBody>
      </p:sp>
      <p:sp>
        <p:nvSpPr>
          <p:cNvPr id="8196" name="Rectangle 4"/>
          <p:cNvSpPr>
            <a:spLocks noChangeArrowheads="1"/>
          </p:cNvSpPr>
          <p:nvPr/>
        </p:nvSpPr>
        <p:spPr bwMode="auto">
          <a:xfrm>
            <a:off x="2649539" y="1355726"/>
            <a:ext cx="690054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i="1">
                <a:solidFill>
                  <a:schemeClr val="tx1"/>
                </a:solidFill>
                <a:latin typeface="Times" panose="02020603050405020304" pitchFamily="18" charset="0"/>
              </a:rPr>
              <a:t>Parallelism, specialization, hardware-level adaptation</a:t>
            </a:r>
          </a:p>
        </p:txBody>
      </p:sp>
      <p:grpSp>
        <p:nvGrpSpPr>
          <p:cNvPr id="8197" name="Group 5"/>
          <p:cNvGrpSpPr>
            <a:grpSpLocks/>
          </p:cNvGrpSpPr>
          <p:nvPr/>
        </p:nvGrpSpPr>
        <p:grpSpPr bwMode="auto">
          <a:xfrm>
            <a:off x="2667000" y="1524000"/>
            <a:ext cx="3238500" cy="3581400"/>
            <a:chOff x="624" y="1296"/>
            <a:chExt cx="2040" cy="2256"/>
          </a:xfrm>
        </p:grpSpPr>
        <p:sp>
          <p:nvSpPr>
            <p:cNvPr id="8198" name="Rectangle 6"/>
            <p:cNvSpPr>
              <a:spLocks noChangeArrowheads="1"/>
            </p:cNvSpPr>
            <p:nvPr/>
          </p:nvSpPr>
          <p:spPr bwMode="auto">
            <a:xfrm>
              <a:off x="624" y="1632"/>
              <a:ext cx="2016" cy="1920"/>
            </a:xfrm>
            <a:prstGeom prst="rect">
              <a:avLst/>
            </a:prstGeom>
            <a:solidFill>
              <a:schemeClr val="bg2"/>
            </a:solidFill>
            <a:ln w="12700">
              <a:solidFill>
                <a:schemeClr val="tx1"/>
              </a:solidFill>
              <a:miter lim="800000"/>
              <a:headEnd type="none" w="sm" len="sm"/>
              <a:tailEnd type="none" w="sm" len="sm"/>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pic>
          <p:nvPicPr>
            <p:cNvPr id="8199" name="Picture 7" descr="spatial_compute_d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 y="1296"/>
              <a:ext cx="204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39333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5"/>
          <p:cNvGrpSpPr>
            <a:grpSpLocks/>
          </p:cNvGrpSpPr>
          <p:nvPr/>
        </p:nvGrpSpPr>
        <p:grpSpPr bwMode="auto">
          <a:xfrm>
            <a:off x="6840538" y="1444626"/>
            <a:ext cx="730250" cy="1038225"/>
            <a:chOff x="3799" y="1168"/>
            <a:chExt cx="460" cy="654"/>
          </a:xfrm>
        </p:grpSpPr>
        <p:sp>
          <p:nvSpPr>
            <p:cNvPr id="16435" name="Line 6"/>
            <p:cNvSpPr>
              <a:spLocks noChangeShapeType="1"/>
            </p:cNvSpPr>
            <p:nvPr/>
          </p:nvSpPr>
          <p:spPr bwMode="auto">
            <a:xfrm>
              <a:off x="3799" y="1168"/>
              <a:ext cx="0" cy="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436" name="Line 7"/>
            <p:cNvSpPr>
              <a:spLocks noChangeShapeType="1"/>
            </p:cNvSpPr>
            <p:nvPr/>
          </p:nvSpPr>
          <p:spPr bwMode="auto">
            <a:xfrm>
              <a:off x="3799" y="1604"/>
              <a:ext cx="0" cy="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437" name="Line 8"/>
            <p:cNvSpPr>
              <a:spLocks noChangeShapeType="1"/>
            </p:cNvSpPr>
            <p:nvPr/>
          </p:nvSpPr>
          <p:spPr bwMode="auto">
            <a:xfrm>
              <a:off x="4259" y="1386"/>
              <a:ext cx="0" cy="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438" name="Line 9"/>
            <p:cNvSpPr>
              <a:spLocks noChangeShapeType="1"/>
            </p:cNvSpPr>
            <p:nvPr/>
          </p:nvSpPr>
          <p:spPr bwMode="auto">
            <a:xfrm>
              <a:off x="3799" y="1168"/>
              <a:ext cx="460" cy="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439" name="Line 10"/>
            <p:cNvSpPr>
              <a:spLocks noChangeShapeType="1"/>
            </p:cNvSpPr>
            <p:nvPr/>
          </p:nvSpPr>
          <p:spPr bwMode="auto">
            <a:xfrm flipH="1">
              <a:off x="3799" y="1604"/>
              <a:ext cx="460" cy="2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440" name="Line 11"/>
            <p:cNvSpPr>
              <a:spLocks noChangeShapeType="1"/>
            </p:cNvSpPr>
            <p:nvPr/>
          </p:nvSpPr>
          <p:spPr bwMode="auto">
            <a:xfrm flipV="1">
              <a:off x="3799" y="1483"/>
              <a:ext cx="170" cy="1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441" name="Line 12"/>
            <p:cNvSpPr>
              <a:spLocks noChangeShapeType="1"/>
            </p:cNvSpPr>
            <p:nvPr/>
          </p:nvSpPr>
          <p:spPr bwMode="auto">
            <a:xfrm>
              <a:off x="3799" y="1386"/>
              <a:ext cx="170" cy="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16387" name="Line 13"/>
          <p:cNvSpPr>
            <a:spLocks noChangeShapeType="1"/>
          </p:cNvSpPr>
          <p:nvPr/>
        </p:nvSpPr>
        <p:spPr bwMode="auto">
          <a:xfrm>
            <a:off x="6303964" y="1636713"/>
            <a:ext cx="53657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388" name="Line 14"/>
          <p:cNvSpPr>
            <a:spLocks noChangeShapeType="1"/>
          </p:cNvSpPr>
          <p:nvPr/>
        </p:nvSpPr>
        <p:spPr bwMode="auto">
          <a:xfrm>
            <a:off x="6303964" y="2289175"/>
            <a:ext cx="5365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389" name="Line 15"/>
          <p:cNvSpPr>
            <a:spLocks noChangeShapeType="1"/>
          </p:cNvSpPr>
          <p:nvPr/>
        </p:nvSpPr>
        <p:spPr bwMode="auto">
          <a:xfrm>
            <a:off x="7572376" y="1944688"/>
            <a:ext cx="5365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390" name="Text Box 16"/>
          <p:cNvSpPr txBox="1">
            <a:spLocks noChangeArrowheads="1"/>
          </p:cNvSpPr>
          <p:nvPr/>
        </p:nvSpPr>
        <p:spPr bwMode="auto">
          <a:xfrm>
            <a:off x="5988051" y="1431926"/>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A</a:t>
            </a:r>
          </a:p>
        </p:txBody>
      </p:sp>
      <p:sp>
        <p:nvSpPr>
          <p:cNvPr id="16391" name="Text Box 17"/>
          <p:cNvSpPr txBox="1">
            <a:spLocks noChangeArrowheads="1"/>
          </p:cNvSpPr>
          <p:nvPr/>
        </p:nvSpPr>
        <p:spPr bwMode="auto">
          <a:xfrm>
            <a:off x="5980113" y="2097089"/>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B</a:t>
            </a:r>
          </a:p>
        </p:txBody>
      </p:sp>
      <p:sp>
        <p:nvSpPr>
          <p:cNvPr id="16392" name="Text Box 18"/>
          <p:cNvSpPr txBox="1">
            <a:spLocks noChangeArrowheads="1"/>
          </p:cNvSpPr>
          <p:nvPr/>
        </p:nvSpPr>
        <p:spPr bwMode="auto">
          <a:xfrm>
            <a:off x="8069263" y="1739901"/>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a:t>
            </a:r>
          </a:p>
        </p:txBody>
      </p:sp>
      <p:sp>
        <p:nvSpPr>
          <p:cNvPr id="16393" name="Line 19"/>
          <p:cNvSpPr>
            <a:spLocks noChangeShapeType="1"/>
          </p:cNvSpPr>
          <p:nvPr/>
        </p:nvSpPr>
        <p:spPr bwMode="auto">
          <a:xfrm>
            <a:off x="7286625" y="1187451"/>
            <a:ext cx="0" cy="461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394" name="Text Box 20"/>
          <p:cNvSpPr txBox="1">
            <a:spLocks noChangeArrowheads="1"/>
          </p:cNvSpPr>
          <p:nvPr/>
        </p:nvSpPr>
        <p:spPr bwMode="auto">
          <a:xfrm>
            <a:off x="6710363" y="817564"/>
            <a:ext cx="2825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opcode {+, -, AND, OR}</a:t>
            </a:r>
          </a:p>
        </p:txBody>
      </p:sp>
      <p:sp>
        <p:nvSpPr>
          <p:cNvPr id="16395" name="Rectangle 23"/>
          <p:cNvSpPr>
            <a:spLocks noChangeArrowheads="1"/>
          </p:cNvSpPr>
          <p:nvPr/>
        </p:nvSpPr>
        <p:spPr bwMode="auto">
          <a:xfrm>
            <a:off x="4786314" y="3122613"/>
            <a:ext cx="2713037" cy="3111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endParaRPr lang="en-US" altLang="en-US" sz="2000">
              <a:solidFill>
                <a:schemeClr val="tx1"/>
              </a:solidFill>
            </a:endParaRPr>
          </a:p>
        </p:txBody>
      </p:sp>
      <p:sp>
        <p:nvSpPr>
          <p:cNvPr id="16396" name="Line 24"/>
          <p:cNvSpPr>
            <a:spLocks noChangeShapeType="1"/>
          </p:cNvSpPr>
          <p:nvPr/>
        </p:nvSpPr>
        <p:spPr bwMode="auto">
          <a:xfrm>
            <a:off x="4527550" y="4038600"/>
            <a:ext cx="2667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397" name="Line 25"/>
          <p:cNvSpPr>
            <a:spLocks noChangeShapeType="1"/>
          </p:cNvSpPr>
          <p:nvPr/>
        </p:nvSpPr>
        <p:spPr bwMode="auto">
          <a:xfrm>
            <a:off x="4565650" y="53721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398" name="Text Box 26"/>
          <p:cNvSpPr txBox="1">
            <a:spLocks noChangeArrowheads="1"/>
          </p:cNvSpPr>
          <p:nvPr/>
        </p:nvSpPr>
        <p:spPr bwMode="auto">
          <a:xfrm>
            <a:off x="4287838" y="3840164"/>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A</a:t>
            </a:r>
          </a:p>
        </p:txBody>
      </p:sp>
      <p:sp>
        <p:nvSpPr>
          <p:cNvPr id="16399" name="Text Box 27"/>
          <p:cNvSpPr txBox="1">
            <a:spLocks noChangeArrowheads="1"/>
          </p:cNvSpPr>
          <p:nvPr/>
        </p:nvSpPr>
        <p:spPr bwMode="auto">
          <a:xfrm>
            <a:off x="4298951" y="5183189"/>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B</a:t>
            </a:r>
          </a:p>
        </p:txBody>
      </p:sp>
      <p:sp>
        <p:nvSpPr>
          <p:cNvPr id="16400" name="Line 28"/>
          <p:cNvSpPr>
            <a:spLocks noChangeShapeType="1"/>
          </p:cNvSpPr>
          <p:nvPr/>
        </p:nvSpPr>
        <p:spPr bwMode="auto">
          <a:xfrm flipV="1">
            <a:off x="7308850" y="4648200"/>
            <a:ext cx="3429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01" name="Text Box 29"/>
          <p:cNvSpPr txBox="1">
            <a:spLocks noChangeArrowheads="1"/>
          </p:cNvSpPr>
          <p:nvPr/>
        </p:nvSpPr>
        <p:spPr bwMode="auto">
          <a:xfrm>
            <a:off x="7537451" y="4441826"/>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a:t>
            </a:r>
          </a:p>
        </p:txBody>
      </p:sp>
      <p:sp>
        <p:nvSpPr>
          <p:cNvPr id="16402" name="Rectangle 30"/>
          <p:cNvSpPr>
            <a:spLocks noChangeArrowheads="1"/>
          </p:cNvSpPr>
          <p:nvPr/>
        </p:nvSpPr>
        <p:spPr bwMode="auto">
          <a:xfrm>
            <a:off x="5230813" y="3238501"/>
            <a:ext cx="768350" cy="614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addAB</a:t>
            </a:r>
          </a:p>
        </p:txBody>
      </p:sp>
      <p:sp>
        <p:nvSpPr>
          <p:cNvPr id="16403" name="Rectangle 31"/>
          <p:cNvSpPr>
            <a:spLocks noChangeArrowheads="1"/>
          </p:cNvSpPr>
          <p:nvPr/>
        </p:nvSpPr>
        <p:spPr bwMode="auto">
          <a:xfrm>
            <a:off x="5230813" y="3967163"/>
            <a:ext cx="768350" cy="614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subAB</a:t>
            </a:r>
          </a:p>
        </p:txBody>
      </p:sp>
      <p:sp>
        <p:nvSpPr>
          <p:cNvPr id="16404" name="Rectangle 32"/>
          <p:cNvSpPr>
            <a:spLocks noChangeArrowheads="1"/>
          </p:cNvSpPr>
          <p:nvPr/>
        </p:nvSpPr>
        <p:spPr bwMode="auto">
          <a:xfrm>
            <a:off x="5230813" y="4735513"/>
            <a:ext cx="768350" cy="614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andAB</a:t>
            </a:r>
          </a:p>
        </p:txBody>
      </p:sp>
      <p:sp>
        <p:nvSpPr>
          <p:cNvPr id="16405" name="Rectangle 33"/>
          <p:cNvSpPr>
            <a:spLocks noChangeArrowheads="1"/>
          </p:cNvSpPr>
          <p:nvPr/>
        </p:nvSpPr>
        <p:spPr bwMode="auto">
          <a:xfrm>
            <a:off x="5230813" y="5503863"/>
            <a:ext cx="768350" cy="614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orAB</a:t>
            </a:r>
          </a:p>
        </p:txBody>
      </p:sp>
      <p:sp>
        <p:nvSpPr>
          <p:cNvPr id="16406" name="Rectangle 34"/>
          <p:cNvSpPr>
            <a:spLocks noChangeArrowheads="1"/>
          </p:cNvSpPr>
          <p:nvPr/>
        </p:nvSpPr>
        <p:spPr bwMode="auto">
          <a:xfrm>
            <a:off x="6775450" y="3433764"/>
            <a:ext cx="552450" cy="2459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4:1</a:t>
            </a:r>
          </a:p>
          <a:p>
            <a:pPr algn="ctr" eaLnBrk="1" hangingPunct="1"/>
            <a:r>
              <a:rPr lang="en-US" altLang="en-US" sz="2000">
                <a:solidFill>
                  <a:schemeClr val="tx1"/>
                </a:solidFill>
              </a:rPr>
              <a:t>Mux</a:t>
            </a:r>
          </a:p>
        </p:txBody>
      </p:sp>
      <p:sp>
        <p:nvSpPr>
          <p:cNvPr id="16407" name="Line 35"/>
          <p:cNvSpPr>
            <a:spLocks noChangeShapeType="1"/>
          </p:cNvSpPr>
          <p:nvPr/>
        </p:nvSpPr>
        <p:spPr bwMode="auto">
          <a:xfrm flipH="1">
            <a:off x="7043739" y="2819401"/>
            <a:ext cx="14287" cy="614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08" name="Text Box 36"/>
          <p:cNvSpPr txBox="1">
            <a:spLocks noChangeArrowheads="1"/>
          </p:cNvSpPr>
          <p:nvPr/>
        </p:nvSpPr>
        <p:spPr bwMode="auto">
          <a:xfrm>
            <a:off x="6470650" y="2514601"/>
            <a:ext cx="2825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opcode {+, -, AND, OR}</a:t>
            </a:r>
          </a:p>
        </p:txBody>
      </p:sp>
      <p:sp>
        <p:nvSpPr>
          <p:cNvPr id="16409" name="Line 37"/>
          <p:cNvSpPr>
            <a:spLocks noChangeShapeType="1"/>
          </p:cNvSpPr>
          <p:nvPr/>
        </p:nvSpPr>
        <p:spPr bwMode="auto">
          <a:xfrm>
            <a:off x="6981825" y="32766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410" name="Text Box 38"/>
          <p:cNvSpPr txBox="1">
            <a:spLocks noChangeArrowheads="1"/>
          </p:cNvSpPr>
          <p:nvPr/>
        </p:nvSpPr>
        <p:spPr bwMode="auto">
          <a:xfrm>
            <a:off x="6981826" y="30861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1400">
                <a:solidFill>
                  <a:schemeClr val="tx1"/>
                </a:solidFill>
              </a:rPr>
              <a:t>2</a:t>
            </a:r>
          </a:p>
        </p:txBody>
      </p:sp>
      <p:sp>
        <p:nvSpPr>
          <p:cNvPr id="16411" name="Line 39"/>
          <p:cNvSpPr>
            <a:spLocks noChangeShapeType="1"/>
          </p:cNvSpPr>
          <p:nvPr/>
        </p:nvSpPr>
        <p:spPr bwMode="auto">
          <a:xfrm>
            <a:off x="4886325" y="3430588"/>
            <a:ext cx="0" cy="22272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412" name="Line 40"/>
          <p:cNvSpPr>
            <a:spLocks noChangeShapeType="1"/>
          </p:cNvSpPr>
          <p:nvPr/>
        </p:nvSpPr>
        <p:spPr bwMode="auto">
          <a:xfrm>
            <a:off x="4654551" y="4044950"/>
            <a:ext cx="2317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413" name="Line 41"/>
          <p:cNvSpPr>
            <a:spLocks noChangeShapeType="1"/>
          </p:cNvSpPr>
          <p:nvPr/>
        </p:nvSpPr>
        <p:spPr bwMode="auto">
          <a:xfrm>
            <a:off x="5038725" y="3698876"/>
            <a:ext cx="0" cy="22272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414" name="Line 42"/>
          <p:cNvSpPr>
            <a:spLocks noChangeShapeType="1"/>
          </p:cNvSpPr>
          <p:nvPr/>
        </p:nvSpPr>
        <p:spPr bwMode="auto">
          <a:xfrm>
            <a:off x="4694239" y="5387975"/>
            <a:ext cx="3444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415" name="Line 43"/>
          <p:cNvSpPr>
            <a:spLocks noChangeShapeType="1"/>
          </p:cNvSpPr>
          <p:nvPr/>
        </p:nvSpPr>
        <p:spPr bwMode="auto">
          <a:xfrm>
            <a:off x="4886325" y="3430588"/>
            <a:ext cx="3444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16" name="Line 44"/>
          <p:cNvSpPr>
            <a:spLocks noChangeShapeType="1"/>
          </p:cNvSpPr>
          <p:nvPr/>
        </p:nvSpPr>
        <p:spPr bwMode="auto">
          <a:xfrm>
            <a:off x="5040313" y="3698875"/>
            <a:ext cx="1905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17" name="Line 45"/>
          <p:cNvSpPr>
            <a:spLocks noChangeShapeType="1"/>
          </p:cNvSpPr>
          <p:nvPr/>
        </p:nvSpPr>
        <p:spPr bwMode="auto">
          <a:xfrm>
            <a:off x="4886325" y="4160838"/>
            <a:ext cx="3444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18" name="Line 46"/>
          <p:cNvSpPr>
            <a:spLocks noChangeShapeType="1"/>
          </p:cNvSpPr>
          <p:nvPr/>
        </p:nvSpPr>
        <p:spPr bwMode="auto">
          <a:xfrm>
            <a:off x="5040313" y="4429125"/>
            <a:ext cx="1905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19" name="Line 47"/>
          <p:cNvSpPr>
            <a:spLocks noChangeShapeType="1"/>
          </p:cNvSpPr>
          <p:nvPr/>
        </p:nvSpPr>
        <p:spPr bwMode="auto">
          <a:xfrm>
            <a:off x="4886325" y="4929188"/>
            <a:ext cx="3444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20" name="Line 48"/>
          <p:cNvSpPr>
            <a:spLocks noChangeShapeType="1"/>
          </p:cNvSpPr>
          <p:nvPr/>
        </p:nvSpPr>
        <p:spPr bwMode="auto">
          <a:xfrm>
            <a:off x="5040313" y="5197475"/>
            <a:ext cx="1905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21" name="Line 49"/>
          <p:cNvSpPr>
            <a:spLocks noChangeShapeType="1"/>
          </p:cNvSpPr>
          <p:nvPr/>
        </p:nvSpPr>
        <p:spPr bwMode="auto">
          <a:xfrm>
            <a:off x="4886325" y="5657850"/>
            <a:ext cx="3444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22" name="Line 50"/>
          <p:cNvSpPr>
            <a:spLocks noChangeShapeType="1"/>
          </p:cNvSpPr>
          <p:nvPr/>
        </p:nvSpPr>
        <p:spPr bwMode="auto">
          <a:xfrm>
            <a:off x="5040313" y="5926138"/>
            <a:ext cx="1905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23" name="Text Box 52"/>
          <p:cNvSpPr txBox="1">
            <a:spLocks noChangeArrowheads="1"/>
          </p:cNvSpPr>
          <p:nvPr/>
        </p:nvSpPr>
        <p:spPr bwMode="auto">
          <a:xfrm>
            <a:off x="5948364" y="3162301"/>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Xadd</a:t>
            </a:r>
          </a:p>
        </p:txBody>
      </p:sp>
      <p:sp>
        <p:nvSpPr>
          <p:cNvPr id="16424" name="Text Box 53"/>
          <p:cNvSpPr txBox="1">
            <a:spLocks noChangeArrowheads="1"/>
          </p:cNvSpPr>
          <p:nvPr/>
        </p:nvSpPr>
        <p:spPr bwMode="auto">
          <a:xfrm>
            <a:off x="5973764" y="3890964"/>
            <a:ext cx="763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Xsub</a:t>
            </a:r>
          </a:p>
        </p:txBody>
      </p:sp>
      <p:sp>
        <p:nvSpPr>
          <p:cNvPr id="16425" name="Text Box 54"/>
          <p:cNvSpPr txBox="1">
            <a:spLocks noChangeArrowheads="1"/>
          </p:cNvSpPr>
          <p:nvPr/>
        </p:nvSpPr>
        <p:spPr bwMode="auto">
          <a:xfrm>
            <a:off x="5937251" y="4697414"/>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Xand</a:t>
            </a:r>
          </a:p>
        </p:txBody>
      </p:sp>
      <p:sp>
        <p:nvSpPr>
          <p:cNvPr id="16426" name="Text Box 55"/>
          <p:cNvSpPr txBox="1">
            <a:spLocks noChangeArrowheads="1"/>
          </p:cNvSpPr>
          <p:nvPr/>
        </p:nvSpPr>
        <p:spPr bwMode="auto">
          <a:xfrm>
            <a:off x="5975350" y="5453064"/>
            <a:ext cx="579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Xor</a:t>
            </a:r>
          </a:p>
        </p:txBody>
      </p:sp>
      <p:sp>
        <p:nvSpPr>
          <p:cNvPr id="16427" name="Line 59"/>
          <p:cNvSpPr>
            <a:spLocks noChangeShapeType="1"/>
          </p:cNvSpPr>
          <p:nvPr/>
        </p:nvSpPr>
        <p:spPr bwMode="auto">
          <a:xfrm flipV="1">
            <a:off x="5984876" y="5067300"/>
            <a:ext cx="790575"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28" name="Line 60"/>
          <p:cNvSpPr>
            <a:spLocks noChangeShapeType="1"/>
          </p:cNvSpPr>
          <p:nvPr/>
        </p:nvSpPr>
        <p:spPr bwMode="auto">
          <a:xfrm>
            <a:off x="5975350" y="4305300"/>
            <a:ext cx="8001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29" name="Line 61"/>
          <p:cNvSpPr>
            <a:spLocks noChangeShapeType="1"/>
          </p:cNvSpPr>
          <p:nvPr/>
        </p:nvSpPr>
        <p:spPr bwMode="auto">
          <a:xfrm flipV="1">
            <a:off x="5984876" y="3543301"/>
            <a:ext cx="790575" cy="3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30" name="Line 62"/>
          <p:cNvSpPr>
            <a:spLocks noChangeShapeType="1"/>
          </p:cNvSpPr>
          <p:nvPr/>
        </p:nvSpPr>
        <p:spPr bwMode="auto">
          <a:xfrm flipV="1">
            <a:off x="6013450" y="57912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31" name="Text Box 63"/>
          <p:cNvSpPr txBox="1">
            <a:spLocks noChangeArrowheads="1"/>
          </p:cNvSpPr>
          <p:nvPr/>
        </p:nvSpPr>
        <p:spPr bwMode="auto">
          <a:xfrm>
            <a:off x="7054850" y="1763713"/>
            <a:ext cx="577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1600">
                <a:solidFill>
                  <a:schemeClr val="tx1"/>
                </a:solidFill>
              </a:rPr>
              <a:t>ALU</a:t>
            </a:r>
          </a:p>
        </p:txBody>
      </p:sp>
      <p:sp>
        <p:nvSpPr>
          <p:cNvPr id="16432" name="Text Box 64"/>
          <p:cNvSpPr txBox="1">
            <a:spLocks noChangeArrowheads="1"/>
          </p:cNvSpPr>
          <p:nvPr/>
        </p:nvSpPr>
        <p:spPr bwMode="auto">
          <a:xfrm>
            <a:off x="5803900" y="2738439"/>
            <a:ext cx="67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ALU</a:t>
            </a:r>
          </a:p>
        </p:txBody>
      </p:sp>
      <p:sp>
        <p:nvSpPr>
          <p:cNvPr id="16433" name="Text Box 36"/>
          <p:cNvSpPr txBox="1">
            <a:spLocks noChangeArrowheads="1"/>
          </p:cNvSpPr>
          <p:nvPr/>
        </p:nvSpPr>
        <p:spPr bwMode="auto">
          <a:xfrm>
            <a:off x="7886700" y="3074988"/>
            <a:ext cx="2705100" cy="34782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accent2"/>
                </a:solidFill>
              </a:rPr>
              <a:t>Structural VHDL: ALU</a:t>
            </a:r>
          </a:p>
          <a:p>
            <a:pPr eaLnBrk="1" hangingPunct="1"/>
            <a:r>
              <a:rPr lang="en-US" altLang="en-US" sz="2000">
                <a:solidFill>
                  <a:schemeClr val="tx1"/>
                </a:solidFill>
              </a:rPr>
              <a:t>component ALU (A,B,</a:t>
            </a:r>
          </a:p>
          <a:p>
            <a:pPr eaLnBrk="1" hangingPunct="1"/>
            <a:r>
              <a:rPr lang="en-US" altLang="en-US" sz="2000">
                <a:solidFill>
                  <a:schemeClr val="tx1"/>
                </a:solidFill>
              </a:rPr>
              <a:t>opcode, X)</a:t>
            </a:r>
          </a:p>
          <a:p>
            <a:pPr eaLnBrk="1" hangingPunct="1"/>
            <a:r>
              <a:rPr lang="en-US" altLang="en-US" sz="2000">
                <a:solidFill>
                  <a:schemeClr val="tx1"/>
                </a:solidFill>
              </a:rPr>
              <a:t>  addAB(A,B,Xadd);</a:t>
            </a:r>
          </a:p>
          <a:p>
            <a:pPr eaLnBrk="1" hangingPunct="1"/>
            <a:r>
              <a:rPr lang="en-US" altLang="en-US" sz="2000">
                <a:solidFill>
                  <a:schemeClr val="tx1"/>
                </a:solidFill>
              </a:rPr>
              <a:t>  subAB(A,B,Xsub);</a:t>
            </a:r>
          </a:p>
          <a:p>
            <a:pPr eaLnBrk="1" hangingPunct="1"/>
            <a:r>
              <a:rPr lang="en-US" altLang="en-US" sz="2000">
                <a:solidFill>
                  <a:schemeClr val="tx1"/>
                </a:solidFill>
              </a:rPr>
              <a:t>  andAB(A,B,Xand);</a:t>
            </a:r>
          </a:p>
          <a:p>
            <a:pPr eaLnBrk="1" hangingPunct="1"/>
            <a:r>
              <a:rPr lang="en-US" altLang="en-US" sz="2000">
                <a:solidFill>
                  <a:schemeClr val="tx1"/>
                </a:solidFill>
              </a:rPr>
              <a:t>  orAB(A,B,Xor);</a:t>
            </a:r>
          </a:p>
          <a:p>
            <a:pPr eaLnBrk="1" hangingPunct="1"/>
            <a:r>
              <a:rPr lang="en-US" altLang="en-US" sz="2000">
                <a:solidFill>
                  <a:schemeClr val="tx1"/>
                </a:solidFill>
              </a:rPr>
              <a:t>  4:1mux(opcode,</a:t>
            </a:r>
          </a:p>
          <a:p>
            <a:pPr eaLnBrk="1" hangingPunct="1"/>
            <a:r>
              <a:rPr lang="en-US" altLang="en-US" sz="2000">
                <a:solidFill>
                  <a:schemeClr val="tx1"/>
                </a:solidFill>
              </a:rPr>
              <a:t>               Xadd,Xor,    </a:t>
            </a:r>
          </a:p>
          <a:p>
            <a:pPr eaLnBrk="1" hangingPunct="1"/>
            <a:r>
              <a:rPr lang="en-US" altLang="en-US" sz="2000">
                <a:solidFill>
                  <a:schemeClr val="tx1"/>
                </a:solidFill>
              </a:rPr>
              <a:t>               Xand,Xor,X);</a:t>
            </a:r>
          </a:p>
          <a:p>
            <a:pPr eaLnBrk="1" hangingPunct="1"/>
            <a:r>
              <a:rPr lang="en-US" altLang="en-US" sz="2000">
                <a:solidFill>
                  <a:schemeClr val="tx1"/>
                </a:solidFill>
              </a:rPr>
              <a:t>end component; </a:t>
            </a:r>
          </a:p>
        </p:txBody>
      </p:sp>
      <p:sp>
        <p:nvSpPr>
          <p:cNvPr id="16434" name="Title 1"/>
          <p:cNvSpPr>
            <a:spLocks noGrp="1"/>
          </p:cNvSpPr>
          <p:nvPr>
            <p:ph type="title"/>
          </p:nvPr>
        </p:nvSpPr>
        <p:spPr>
          <a:xfrm>
            <a:off x="2324100" y="304801"/>
            <a:ext cx="2462214" cy="373063"/>
          </a:xfrm>
        </p:spPr>
        <p:txBody>
          <a:bodyPr>
            <a:normAutofit fontScale="90000"/>
          </a:bodyPr>
          <a:lstStyle/>
          <a:p>
            <a:r>
              <a:rPr lang="en-GB" altLang="tr-TR" dirty="0" smtClean="0"/>
              <a:t>VHDL</a:t>
            </a:r>
          </a:p>
        </p:txBody>
      </p:sp>
    </p:spTree>
    <p:extLst>
      <p:ext uri="{BB962C8B-B14F-4D97-AF65-F5344CB8AC3E}">
        <p14:creationId xmlns:p14="http://schemas.microsoft.com/office/powerpoint/2010/main" val="3273280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24099" y="304801"/>
            <a:ext cx="4841631" cy="373063"/>
          </a:xfrm>
        </p:spPr>
        <p:txBody>
          <a:bodyPr>
            <a:normAutofit fontScale="90000"/>
          </a:bodyPr>
          <a:lstStyle/>
          <a:p>
            <a:pPr eaLnBrk="1" hangingPunct="1"/>
            <a:r>
              <a:rPr lang="en-US" altLang="en-US" dirty="0" smtClean="0"/>
              <a:t>Computation Models</a:t>
            </a:r>
          </a:p>
        </p:txBody>
      </p:sp>
      <p:sp>
        <p:nvSpPr>
          <p:cNvPr id="50" name="Rectangle 5"/>
          <p:cNvSpPr txBox="1">
            <a:spLocks noChangeArrowheads="1"/>
          </p:cNvSpPr>
          <p:nvPr/>
        </p:nvSpPr>
        <p:spPr bwMode="auto">
          <a:xfrm>
            <a:off x="4445001" y="855664"/>
            <a:ext cx="6105525" cy="2497137"/>
          </a:xfrm>
          <a:prstGeom prst="rect">
            <a:avLst/>
          </a:prstGeom>
          <a:noFill/>
          <a:ln w="9525">
            <a:noFill/>
            <a:miter lim="800000"/>
            <a:headEnd/>
            <a:tailEnd/>
          </a:ln>
        </p:spPr>
        <p:txBody>
          <a:bodyPr/>
          <a:lstStyle/>
          <a:p>
            <a:pPr marL="342900" indent="-342900">
              <a:spcBef>
                <a:spcPct val="10000"/>
              </a:spcBef>
              <a:defRPr/>
            </a:pPr>
            <a:r>
              <a:rPr lang="en-US" sz="2400" kern="0" dirty="0">
                <a:solidFill>
                  <a:srgbClr val="006600"/>
                </a:solidFill>
              </a:rPr>
              <a:t>Abstraction that allows</a:t>
            </a:r>
          </a:p>
          <a:p>
            <a:pPr marL="742950" lvl="1" indent="-285750">
              <a:spcBef>
                <a:spcPct val="10000"/>
              </a:spcBef>
              <a:buFontTx/>
              <a:buChar char="–"/>
              <a:defRPr/>
            </a:pPr>
            <a:r>
              <a:rPr lang="en-US" sz="2400" kern="0" dirty="0"/>
              <a:t>Reasoning about computation</a:t>
            </a:r>
          </a:p>
          <a:p>
            <a:pPr marL="1143000" lvl="2" indent="-228600">
              <a:spcBef>
                <a:spcPct val="10000"/>
              </a:spcBef>
              <a:buFontTx/>
              <a:buChar char="•"/>
              <a:defRPr/>
            </a:pPr>
            <a:r>
              <a:rPr lang="en-US" sz="2400" kern="0" dirty="0">
                <a:solidFill>
                  <a:srgbClr val="990000"/>
                </a:solidFill>
              </a:rPr>
              <a:t>Correctness</a:t>
            </a:r>
          </a:p>
          <a:p>
            <a:pPr marL="1143000" lvl="2" indent="-228600">
              <a:spcBef>
                <a:spcPct val="10000"/>
              </a:spcBef>
              <a:buFontTx/>
              <a:buChar char="•"/>
              <a:defRPr/>
            </a:pPr>
            <a:r>
              <a:rPr lang="en-US" sz="2400" kern="0" dirty="0">
                <a:solidFill>
                  <a:srgbClr val="990000"/>
                </a:solidFill>
              </a:rPr>
              <a:t>Extraction of parallelism</a:t>
            </a:r>
          </a:p>
          <a:p>
            <a:pPr marL="742950" lvl="1" indent="-285750">
              <a:spcBef>
                <a:spcPct val="10000"/>
              </a:spcBef>
              <a:buFontTx/>
              <a:buChar char="–"/>
              <a:defRPr/>
            </a:pPr>
            <a:r>
              <a:rPr lang="en-US" sz="2400" kern="0" dirty="0"/>
              <a:t>Transformations for optimization</a:t>
            </a:r>
          </a:p>
          <a:p>
            <a:pPr marL="742950" lvl="1" indent="-285750">
              <a:spcBef>
                <a:spcPct val="10000"/>
              </a:spcBef>
              <a:buFontTx/>
              <a:buChar char="–"/>
              <a:defRPr/>
            </a:pPr>
            <a:r>
              <a:rPr lang="en-US" sz="2400" kern="0" dirty="0"/>
              <a:t>Guarantee Properties</a:t>
            </a:r>
          </a:p>
          <a:p>
            <a:pPr marL="742950" lvl="1" indent="-285750">
              <a:spcBef>
                <a:spcPct val="10000"/>
              </a:spcBef>
              <a:buFontTx/>
              <a:buChar char="–"/>
              <a:defRPr/>
            </a:pPr>
            <a:endParaRPr lang="en-US" sz="2400" kern="0" dirty="0"/>
          </a:p>
          <a:p>
            <a:pPr marL="342900" indent="-342900">
              <a:spcBef>
                <a:spcPct val="10000"/>
              </a:spcBef>
              <a:buFontTx/>
              <a:buChar char="•"/>
              <a:defRPr/>
            </a:pPr>
            <a:endParaRPr lang="en-US" sz="3200" kern="0" dirty="0">
              <a:solidFill>
                <a:srgbClr val="006600"/>
              </a:solidFill>
            </a:endParaRPr>
          </a:p>
        </p:txBody>
      </p:sp>
      <p:sp>
        <p:nvSpPr>
          <p:cNvPr id="51" name="Rectangle 50"/>
          <p:cNvSpPr/>
          <p:nvPr/>
        </p:nvSpPr>
        <p:spPr>
          <a:xfrm>
            <a:off x="5676900" y="3505200"/>
            <a:ext cx="4762500" cy="2971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FPGA</a:t>
            </a:r>
          </a:p>
        </p:txBody>
      </p:sp>
      <p:sp>
        <p:nvSpPr>
          <p:cNvPr id="52" name="Rectangle 51"/>
          <p:cNvSpPr/>
          <p:nvPr/>
        </p:nvSpPr>
        <p:spPr>
          <a:xfrm>
            <a:off x="4419600" y="3619500"/>
            <a:ext cx="838200"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hangingPunct="1">
              <a:defRPr/>
            </a:pPr>
            <a:r>
              <a:rPr lang="en-US" sz="2400" dirty="0">
                <a:solidFill>
                  <a:schemeClr val="tx1"/>
                </a:solidFill>
              </a:rPr>
              <a:t>Memory</a:t>
            </a:r>
          </a:p>
        </p:txBody>
      </p:sp>
      <p:cxnSp>
        <p:nvCxnSpPr>
          <p:cNvPr id="54" name="Straight Arrow Connector 53"/>
          <p:cNvCxnSpPr>
            <a:stCxn id="52" idx="3"/>
            <a:endCxn id="51" idx="1"/>
          </p:cNvCxnSpPr>
          <p:nvPr/>
        </p:nvCxnSpPr>
        <p:spPr>
          <a:xfrm>
            <a:off x="5257800" y="4991100"/>
            <a:ext cx="4191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829300" y="3657600"/>
            <a:ext cx="1714500" cy="1066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CPU</a:t>
            </a:r>
            <a:endParaRPr lang="en-US" dirty="0">
              <a:solidFill>
                <a:schemeClr val="tx1"/>
              </a:solidFill>
            </a:endParaRPr>
          </a:p>
        </p:txBody>
      </p:sp>
    </p:spTree>
    <p:extLst>
      <p:ext uri="{BB962C8B-B14F-4D97-AF65-F5344CB8AC3E}">
        <p14:creationId xmlns:p14="http://schemas.microsoft.com/office/powerpoint/2010/main" val="3840965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24100" y="304801"/>
            <a:ext cx="4876800" cy="373063"/>
          </a:xfrm>
        </p:spPr>
        <p:txBody>
          <a:bodyPr>
            <a:normAutofit fontScale="90000"/>
          </a:bodyPr>
          <a:lstStyle/>
          <a:p>
            <a:pPr eaLnBrk="1" hangingPunct="1"/>
            <a:r>
              <a:rPr lang="en-US" altLang="en-US" dirty="0" smtClean="0"/>
              <a:t>Computation Models</a:t>
            </a:r>
          </a:p>
        </p:txBody>
      </p:sp>
      <p:sp>
        <p:nvSpPr>
          <p:cNvPr id="50" name="Rectangle 5"/>
          <p:cNvSpPr txBox="1">
            <a:spLocks noChangeArrowheads="1"/>
          </p:cNvSpPr>
          <p:nvPr/>
        </p:nvSpPr>
        <p:spPr bwMode="auto">
          <a:xfrm>
            <a:off x="4445001" y="855664"/>
            <a:ext cx="6105525" cy="2497137"/>
          </a:xfrm>
          <a:prstGeom prst="rect">
            <a:avLst/>
          </a:prstGeom>
          <a:noFill/>
          <a:ln w="9525">
            <a:noFill/>
            <a:miter lim="800000"/>
            <a:headEnd/>
            <a:tailEnd/>
          </a:ln>
        </p:spPr>
        <p:txBody>
          <a:bodyPr/>
          <a:lstStyle/>
          <a:p>
            <a:pPr marL="342900" indent="-342900">
              <a:spcBef>
                <a:spcPct val="10000"/>
              </a:spcBef>
              <a:defRPr/>
            </a:pPr>
            <a:r>
              <a:rPr lang="en-US" sz="2400" kern="0" dirty="0">
                <a:solidFill>
                  <a:srgbClr val="006600"/>
                </a:solidFill>
              </a:rPr>
              <a:t>Abstraction that allows</a:t>
            </a:r>
          </a:p>
          <a:p>
            <a:pPr marL="742950" lvl="1" indent="-285750">
              <a:spcBef>
                <a:spcPct val="10000"/>
              </a:spcBef>
              <a:buFontTx/>
              <a:buChar char="–"/>
              <a:defRPr/>
            </a:pPr>
            <a:r>
              <a:rPr lang="en-US" sz="2400" kern="0" dirty="0"/>
              <a:t>Reasoning about computation</a:t>
            </a:r>
          </a:p>
          <a:p>
            <a:pPr marL="1143000" lvl="2" indent="-228600">
              <a:spcBef>
                <a:spcPct val="10000"/>
              </a:spcBef>
              <a:buFontTx/>
              <a:buChar char="•"/>
              <a:defRPr/>
            </a:pPr>
            <a:r>
              <a:rPr lang="en-US" sz="2400" kern="0" dirty="0">
                <a:solidFill>
                  <a:srgbClr val="990000"/>
                </a:solidFill>
              </a:rPr>
              <a:t>Correctness</a:t>
            </a:r>
          </a:p>
          <a:p>
            <a:pPr marL="1143000" lvl="2" indent="-228600">
              <a:spcBef>
                <a:spcPct val="10000"/>
              </a:spcBef>
              <a:buFontTx/>
              <a:buChar char="•"/>
              <a:defRPr/>
            </a:pPr>
            <a:r>
              <a:rPr lang="en-US" sz="2400" kern="0" dirty="0">
                <a:solidFill>
                  <a:srgbClr val="990000"/>
                </a:solidFill>
              </a:rPr>
              <a:t>Extraction of parallelism</a:t>
            </a:r>
          </a:p>
          <a:p>
            <a:pPr marL="742950" lvl="1" indent="-285750">
              <a:spcBef>
                <a:spcPct val="10000"/>
              </a:spcBef>
              <a:buFontTx/>
              <a:buChar char="–"/>
              <a:defRPr/>
            </a:pPr>
            <a:r>
              <a:rPr lang="en-US" sz="2400" kern="0" dirty="0"/>
              <a:t>Transformations for optimization</a:t>
            </a:r>
          </a:p>
          <a:p>
            <a:pPr marL="742950" lvl="1" indent="-285750">
              <a:spcBef>
                <a:spcPct val="10000"/>
              </a:spcBef>
              <a:buFontTx/>
              <a:buChar char="–"/>
              <a:defRPr/>
            </a:pPr>
            <a:r>
              <a:rPr lang="en-US" sz="2400" kern="0" dirty="0"/>
              <a:t>Guarantee Properties</a:t>
            </a:r>
          </a:p>
          <a:p>
            <a:pPr marL="742950" lvl="1" indent="-285750">
              <a:spcBef>
                <a:spcPct val="10000"/>
              </a:spcBef>
              <a:buFontTx/>
              <a:buChar char="–"/>
              <a:defRPr/>
            </a:pPr>
            <a:endParaRPr lang="en-US" sz="2400" kern="0" dirty="0"/>
          </a:p>
          <a:p>
            <a:pPr marL="342900" indent="-342900">
              <a:spcBef>
                <a:spcPct val="10000"/>
              </a:spcBef>
              <a:buFontTx/>
              <a:buChar char="•"/>
              <a:defRPr/>
            </a:pPr>
            <a:endParaRPr lang="en-US" sz="3200" kern="0" dirty="0">
              <a:solidFill>
                <a:srgbClr val="006600"/>
              </a:solidFill>
            </a:endParaRPr>
          </a:p>
        </p:txBody>
      </p:sp>
      <p:sp>
        <p:nvSpPr>
          <p:cNvPr id="51" name="Rectangle 50"/>
          <p:cNvSpPr/>
          <p:nvPr/>
        </p:nvSpPr>
        <p:spPr>
          <a:xfrm>
            <a:off x="5676900" y="3505200"/>
            <a:ext cx="4762500" cy="2971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Rectangle 51"/>
          <p:cNvSpPr/>
          <p:nvPr/>
        </p:nvSpPr>
        <p:spPr>
          <a:xfrm>
            <a:off x="4419600" y="3619500"/>
            <a:ext cx="838200"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hangingPunct="1">
              <a:defRPr/>
            </a:pPr>
            <a:r>
              <a:rPr lang="en-US" sz="2400" dirty="0">
                <a:solidFill>
                  <a:schemeClr val="tx1"/>
                </a:solidFill>
              </a:rPr>
              <a:t>Memory</a:t>
            </a:r>
          </a:p>
        </p:txBody>
      </p:sp>
      <p:cxnSp>
        <p:nvCxnSpPr>
          <p:cNvPr id="54" name="Straight Arrow Connector 53"/>
          <p:cNvCxnSpPr>
            <a:stCxn id="52" idx="3"/>
            <a:endCxn id="51" idx="1"/>
          </p:cNvCxnSpPr>
          <p:nvPr/>
        </p:nvCxnSpPr>
        <p:spPr>
          <a:xfrm>
            <a:off x="5257800" y="4991100"/>
            <a:ext cx="4191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057900" y="4495800"/>
            <a:ext cx="1219200" cy="8763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2400" dirty="0">
                <a:solidFill>
                  <a:schemeClr val="tx1"/>
                </a:solidFill>
              </a:rPr>
              <a:t>Function</a:t>
            </a:r>
          </a:p>
          <a:p>
            <a:pPr algn="ctr" eaLnBrk="1" hangingPunct="1">
              <a:defRPr/>
            </a:pPr>
            <a:r>
              <a:rPr lang="en-US" sz="2400" dirty="0">
                <a:solidFill>
                  <a:schemeClr val="tx1"/>
                </a:solidFill>
              </a:rPr>
              <a:t>1</a:t>
            </a:r>
          </a:p>
        </p:txBody>
      </p:sp>
      <p:sp>
        <p:nvSpPr>
          <p:cNvPr id="10" name="Rectangle 9"/>
          <p:cNvSpPr/>
          <p:nvPr/>
        </p:nvSpPr>
        <p:spPr>
          <a:xfrm>
            <a:off x="7429500" y="3733800"/>
            <a:ext cx="1219200" cy="7620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2400" dirty="0">
                <a:solidFill>
                  <a:schemeClr val="tx1"/>
                </a:solidFill>
              </a:rPr>
              <a:t>Function</a:t>
            </a:r>
          </a:p>
          <a:p>
            <a:pPr algn="ctr" eaLnBrk="1" hangingPunct="1">
              <a:defRPr/>
            </a:pPr>
            <a:r>
              <a:rPr lang="en-US" sz="2400" dirty="0">
                <a:solidFill>
                  <a:schemeClr val="tx1"/>
                </a:solidFill>
              </a:rPr>
              <a:t>2</a:t>
            </a:r>
          </a:p>
        </p:txBody>
      </p:sp>
      <p:sp>
        <p:nvSpPr>
          <p:cNvPr id="11" name="Rectangle 10"/>
          <p:cNvSpPr/>
          <p:nvPr/>
        </p:nvSpPr>
        <p:spPr>
          <a:xfrm>
            <a:off x="8877300" y="4838700"/>
            <a:ext cx="1219200" cy="8763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2400" dirty="0">
                <a:solidFill>
                  <a:schemeClr val="tx1"/>
                </a:solidFill>
              </a:rPr>
              <a:t>Function</a:t>
            </a:r>
          </a:p>
          <a:p>
            <a:pPr algn="ctr" eaLnBrk="1" hangingPunct="1">
              <a:defRPr/>
            </a:pPr>
            <a:r>
              <a:rPr lang="en-US" sz="2400" dirty="0">
                <a:solidFill>
                  <a:schemeClr val="tx1"/>
                </a:solidFill>
              </a:rPr>
              <a:t>4</a:t>
            </a:r>
          </a:p>
        </p:txBody>
      </p:sp>
      <p:sp>
        <p:nvSpPr>
          <p:cNvPr id="12" name="Rectangle 11"/>
          <p:cNvSpPr/>
          <p:nvPr/>
        </p:nvSpPr>
        <p:spPr>
          <a:xfrm>
            <a:off x="7429500" y="5448300"/>
            <a:ext cx="1219200" cy="7620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2400" dirty="0">
                <a:solidFill>
                  <a:schemeClr val="tx1"/>
                </a:solidFill>
              </a:rPr>
              <a:t>Function</a:t>
            </a:r>
          </a:p>
          <a:p>
            <a:pPr algn="ctr" eaLnBrk="1" hangingPunct="1">
              <a:defRPr/>
            </a:pPr>
            <a:r>
              <a:rPr lang="en-US" sz="2400" dirty="0">
                <a:solidFill>
                  <a:schemeClr val="tx1"/>
                </a:solidFill>
              </a:rPr>
              <a:t>3</a:t>
            </a:r>
          </a:p>
        </p:txBody>
      </p:sp>
      <p:sp>
        <p:nvSpPr>
          <p:cNvPr id="13" name="Freeform 12"/>
          <p:cNvSpPr/>
          <p:nvPr/>
        </p:nvSpPr>
        <p:spPr>
          <a:xfrm>
            <a:off x="6553201" y="4095750"/>
            <a:ext cx="885825" cy="401638"/>
          </a:xfrm>
          <a:custGeom>
            <a:avLst/>
            <a:gdLst>
              <a:gd name="connsiteX0" fmla="*/ 0 w 886408"/>
              <a:gd name="connsiteY0" fmla="*/ 401216 h 401216"/>
              <a:gd name="connsiteX1" fmla="*/ 9331 w 886408"/>
              <a:gd name="connsiteY1" fmla="*/ 0 h 401216"/>
              <a:gd name="connsiteX2" fmla="*/ 886408 w 886408"/>
              <a:gd name="connsiteY2" fmla="*/ 0 h 401216"/>
            </a:gdLst>
            <a:ahLst/>
            <a:cxnLst>
              <a:cxn ang="0">
                <a:pos x="connsiteX0" y="connsiteY0"/>
              </a:cxn>
              <a:cxn ang="0">
                <a:pos x="connsiteX1" y="connsiteY1"/>
              </a:cxn>
              <a:cxn ang="0">
                <a:pos x="connsiteX2" y="connsiteY2"/>
              </a:cxn>
            </a:cxnLst>
            <a:rect l="l" t="t" r="r" b="b"/>
            <a:pathLst>
              <a:path w="886408" h="401216">
                <a:moveTo>
                  <a:pt x="0" y="401216"/>
                </a:moveTo>
                <a:lnTo>
                  <a:pt x="9331" y="0"/>
                </a:lnTo>
                <a:lnTo>
                  <a:pt x="886408" y="0"/>
                </a:lnTo>
              </a:path>
            </a:pathLst>
          </a:cu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4" name="Freeform 13"/>
          <p:cNvSpPr/>
          <p:nvPr/>
        </p:nvSpPr>
        <p:spPr>
          <a:xfrm>
            <a:off x="6599238" y="5373688"/>
            <a:ext cx="830262" cy="615950"/>
          </a:xfrm>
          <a:custGeom>
            <a:avLst/>
            <a:gdLst>
              <a:gd name="connsiteX0" fmla="*/ 0 w 830424"/>
              <a:gd name="connsiteY0" fmla="*/ 0 h 615820"/>
              <a:gd name="connsiteX1" fmla="*/ 0 w 830424"/>
              <a:gd name="connsiteY1" fmla="*/ 615820 h 615820"/>
              <a:gd name="connsiteX2" fmla="*/ 830424 w 830424"/>
              <a:gd name="connsiteY2" fmla="*/ 615820 h 615820"/>
            </a:gdLst>
            <a:ahLst/>
            <a:cxnLst>
              <a:cxn ang="0">
                <a:pos x="connsiteX0" y="connsiteY0"/>
              </a:cxn>
              <a:cxn ang="0">
                <a:pos x="connsiteX1" y="connsiteY1"/>
              </a:cxn>
              <a:cxn ang="0">
                <a:pos x="connsiteX2" y="connsiteY2"/>
              </a:cxn>
            </a:cxnLst>
            <a:rect l="l" t="t" r="r" b="b"/>
            <a:pathLst>
              <a:path w="830424" h="615820">
                <a:moveTo>
                  <a:pt x="0" y="0"/>
                </a:moveTo>
                <a:lnTo>
                  <a:pt x="0" y="615820"/>
                </a:lnTo>
                <a:lnTo>
                  <a:pt x="830424" y="615820"/>
                </a:lnTo>
              </a:path>
            </a:pathLst>
          </a:cu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8" name="Freeform 17"/>
          <p:cNvSpPr/>
          <p:nvPr/>
        </p:nvSpPr>
        <p:spPr>
          <a:xfrm>
            <a:off x="8648701" y="4160839"/>
            <a:ext cx="555625" cy="681037"/>
          </a:xfrm>
          <a:custGeom>
            <a:avLst/>
            <a:gdLst>
              <a:gd name="connsiteX0" fmla="*/ 0 w 839755"/>
              <a:gd name="connsiteY0" fmla="*/ 0 h 681135"/>
              <a:gd name="connsiteX1" fmla="*/ 821094 w 839755"/>
              <a:gd name="connsiteY1" fmla="*/ 0 h 681135"/>
              <a:gd name="connsiteX2" fmla="*/ 830425 w 839755"/>
              <a:gd name="connsiteY2" fmla="*/ 681135 h 681135"/>
              <a:gd name="connsiteX3" fmla="*/ 839755 w 839755"/>
              <a:gd name="connsiteY3" fmla="*/ 681135 h 681135"/>
              <a:gd name="connsiteX0" fmla="*/ 0 w 830425"/>
              <a:gd name="connsiteY0" fmla="*/ 0 h 681135"/>
              <a:gd name="connsiteX1" fmla="*/ 821094 w 830425"/>
              <a:gd name="connsiteY1" fmla="*/ 0 h 681135"/>
              <a:gd name="connsiteX2" fmla="*/ 830425 w 830425"/>
              <a:gd name="connsiteY2" fmla="*/ 681135 h 681135"/>
            </a:gdLst>
            <a:ahLst/>
            <a:cxnLst>
              <a:cxn ang="0">
                <a:pos x="connsiteX0" y="connsiteY0"/>
              </a:cxn>
              <a:cxn ang="0">
                <a:pos x="connsiteX1" y="connsiteY1"/>
              </a:cxn>
              <a:cxn ang="0">
                <a:pos x="connsiteX2" y="connsiteY2"/>
              </a:cxn>
            </a:cxnLst>
            <a:rect l="l" t="t" r="r" b="b"/>
            <a:pathLst>
              <a:path w="830425" h="681135">
                <a:moveTo>
                  <a:pt x="0" y="0"/>
                </a:moveTo>
                <a:lnTo>
                  <a:pt x="821094" y="0"/>
                </a:lnTo>
                <a:lnTo>
                  <a:pt x="830425" y="681135"/>
                </a:lnTo>
              </a:path>
            </a:pathLst>
          </a:cu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9" name="Freeform 18"/>
          <p:cNvSpPr/>
          <p:nvPr/>
        </p:nvSpPr>
        <p:spPr>
          <a:xfrm>
            <a:off x="8651875" y="5729289"/>
            <a:ext cx="579438" cy="204787"/>
          </a:xfrm>
          <a:custGeom>
            <a:avLst/>
            <a:gdLst>
              <a:gd name="connsiteX0" fmla="*/ 0 w 578498"/>
              <a:gd name="connsiteY0" fmla="*/ 205273 h 205273"/>
              <a:gd name="connsiteX1" fmla="*/ 578498 w 578498"/>
              <a:gd name="connsiteY1" fmla="*/ 205273 h 205273"/>
              <a:gd name="connsiteX2" fmla="*/ 578498 w 578498"/>
              <a:gd name="connsiteY2" fmla="*/ 0 h 205273"/>
            </a:gdLst>
            <a:ahLst/>
            <a:cxnLst>
              <a:cxn ang="0">
                <a:pos x="connsiteX0" y="connsiteY0"/>
              </a:cxn>
              <a:cxn ang="0">
                <a:pos x="connsiteX1" y="connsiteY1"/>
              </a:cxn>
              <a:cxn ang="0">
                <a:pos x="connsiteX2" y="connsiteY2"/>
              </a:cxn>
            </a:cxnLst>
            <a:rect l="l" t="t" r="r" b="b"/>
            <a:pathLst>
              <a:path w="578498" h="205273">
                <a:moveTo>
                  <a:pt x="0" y="205273"/>
                </a:moveTo>
                <a:lnTo>
                  <a:pt x="578498" y="205273"/>
                </a:lnTo>
                <a:lnTo>
                  <a:pt x="578498" y="0"/>
                </a:lnTo>
              </a:path>
            </a:pathLst>
          </a:cu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21" name="Straight Arrow Connector 20"/>
          <p:cNvCxnSpPr/>
          <p:nvPr/>
        </p:nvCxnSpPr>
        <p:spPr>
          <a:xfrm>
            <a:off x="5638800" y="4989514"/>
            <a:ext cx="419100" cy="1587"/>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7289800" y="5103813"/>
            <a:ext cx="1587500" cy="0"/>
          </a:xfrm>
          <a:custGeom>
            <a:avLst/>
            <a:gdLst>
              <a:gd name="connsiteX0" fmla="*/ 1586204 w 1586204"/>
              <a:gd name="connsiteY0" fmla="*/ 0 h 0"/>
              <a:gd name="connsiteX1" fmla="*/ 0 w 1586204"/>
              <a:gd name="connsiteY1" fmla="*/ 0 h 0"/>
            </a:gdLst>
            <a:ahLst/>
            <a:cxnLst>
              <a:cxn ang="0">
                <a:pos x="connsiteX0" y="connsiteY0"/>
              </a:cxn>
              <a:cxn ang="0">
                <a:pos x="connsiteX1" y="connsiteY1"/>
              </a:cxn>
            </a:cxnLst>
            <a:rect l="l" t="t" r="r" b="b"/>
            <a:pathLst>
              <a:path w="1586204">
                <a:moveTo>
                  <a:pt x="1586204" y="0"/>
                </a:moveTo>
                <a:lnTo>
                  <a:pt x="0" y="0"/>
                </a:lnTo>
              </a:path>
            </a:pathLst>
          </a:cu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extLst>
      <p:ext uri="{BB962C8B-B14F-4D97-AF65-F5344CB8AC3E}">
        <p14:creationId xmlns:p14="http://schemas.microsoft.com/office/powerpoint/2010/main" val="4034675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24099" y="304801"/>
            <a:ext cx="4952999" cy="373063"/>
          </a:xfrm>
        </p:spPr>
        <p:txBody>
          <a:bodyPr>
            <a:normAutofit fontScale="90000"/>
          </a:bodyPr>
          <a:lstStyle/>
          <a:p>
            <a:pPr eaLnBrk="1" hangingPunct="1"/>
            <a:r>
              <a:rPr lang="en-US" altLang="en-US" dirty="0" smtClean="0"/>
              <a:t>Computation Models</a:t>
            </a:r>
          </a:p>
        </p:txBody>
      </p:sp>
      <p:sp>
        <p:nvSpPr>
          <p:cNvPr id="50" name="Rectangle 5"/>
          <p:cNvSpPr txBox="1">
            <a:spLocks noChangeArrowheads="1"/>
          </p:cNvSpPr>
          <p:nvPr/>
        </p:nvSpPr>
        <p:spPr bwMode="auto">
          <a:xfrm>
            <a:off x="4445001" y="855664"/>
            <a:ext cx="6105525" cy="2497137"/>
          </a:xfrm>
          <a:prstGeom prst="rect">
            <a:avLst/>
          </a:prstGeom>
          <a:noFill/>
          <a:ln w="9525">
            <a:noFill/>
            <a:miter lim="800000"/>
            <a:headEnd/>
            <a:tailEnd/>
          </a:ln>
        </p:spPr>
        <p:txBody>
          <a:bodyPr/>
          <a:lstStyle/>
          <a:p>
            <a:pPr marL="342900" indent="-342900">
              <a:spcBef>
                <a:spcPct val="10000"/>
              </a:spcBef>
              <a:defRPr/>
            </a:pPr>
            <a:r>
              <a:rPr lang="en-US" sz="2400" kern="0" dirty="0">
                <a:solidFill>
                  <a:srgbClr val="006600"/>
                </a:solidFill>
              </a:rPr>
              <a:t>Abstraction that allows</a:t>
            </a:r>
          </a:p>
          <a:p>
            <a:pPr marL="742950" lvl="1" indent="-285750">
              <a:spcBef>
                <a:spcPct val="10000"/>
              </a:spcBef>
              <a:buFontTx/>
              <a:buChar char="–"/>
              <a:defRPr/>
            </a:pPr>
            <a:r>
              <a:rPr lang="en-US" sz="2400" kern="0" dirty="0"/>
              <a:t>Reasoning about computation</a:t>
            </a:r>
          </a:p>
          <a:p>
            <a:pPr marL="1143000" lvl="2" indent="-228600">
              <a:spcBef>
                <a:spcPct val="10000"/>
              </a:spcBef>
              <a:buFontTx/>
              <a:buChar char="•"/>
              <a:defRPr/>
            </a:pPr>
            <a:r>
              <a:rPr lang="en-US" sz="2400" kern="0" dirty="0">
                <a:solidFill>
                  <a:srgbClr val="990000"/>
                </a:solidFill>
              </a:rPr>
              <a:t>Correctness</a:t>
            </a:r>
          </a:p>
          <a:p>
            <a:pPr marL="1143000" lvl="2" indent="-228600">
              <a:spcBef>
                <a:spcPct val="10000"/>
              </a:spcBef>
              <a:buFontTx/>
              <a:buChar char="•"/>
              <a:defRPr/>
            </a:pPr>
            <a:r>
              <a:rPr lang="en-US" sz="2400" kern="0" dirty="0">
                <a:solidFill>
                  <a:srgbClr val="990000"/>
                </a:solidFill>
              </a:rPr>
              <a:t>Extraction of parallelism</a:t>
            </a:r>
          </a:p>
          <a:p>
            <a:pPr marL="742950" lvl="1" indent="-285750">
              <a:spcBef>
                <a:spcPct val="10000"/>
              </a:spcBef>
              <a:buFontTx/>
              <a:buChar char="–"/>
              <a:defRPr/>
            </a:pPr>
            <a:r>
              <a:rPr lang="en-US" sz="2400" kern="0" dirty="0"/>
              <a:t>Transformations for optimization</a:t>
            </a:r>
          </a:p>
          <a:p>
            <a:pPr marL="742950" lvl="1" indent="-285750">
              <a:spcBef>
                <a:spcPct val="10000"/>
              </a:spcBef>
              <a:buFontTx/>
              <a:buChar char="–"/>
              <a:defRPr/>
            </a:pPr>
            <a:r>
              <a:rPr lang="en-US" sz="2400" kern="0" dirty="0"/>
              <a:t>Guarantee Properties</a:t>
            </a:r>
          </a:p>
          <a:p>
            <a:pPr marL="742950" lvl="1" indent="-285750">
              <a:spcBef>
                <a:spcPct val="10000"/>
              </a:spcBef>
              <a:buFontTx/>
              <a:buChar char="–"/>
              <a:defRPr/>
            </a:pPr>
            <a:endParaRPr lang="en-US" sz="2400" kern="0" dirty="0"/>
          </a:p>
          <a:p>
            <a:pPr marL="342900" indent="-342900">
              <a:spcBef>
                <a:spcPct val="10000"/>
              </a:spcBef>
              <a:buFontTx/>
              <a:buChar char="•"/>
              <a:defRPr/>
            </a:pPr>
            <a:endParaRPr lang="en-US" sz="3200" kern="0" dirty="0">
              <a:solidFill>
                <a:srgbClr val="006600"/>
              </a:solidFill>
            </a:endParaRPr>
          </a:p>
        </p:txBody>
      </p:sp>
      <p:sp>
        <p:nvSpPr>
          <p:cNvPr id="51" name="Rectangle 50"/>
          <p:cNvSpPr/>
          <p:nvPr/>
        </p:nvSpPr>
        <p:spPr>
          <a:xfrm>
            <a:off x="5676900" y="3505200"/>
            <a:ext cx="4762500" cy="2971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Rectangle 51"/>
          <p:cNvSpPr/>
          <p:nvPr/>
        </p:nvSpPr>
        <p:spPr>
          <a:xfrm>
            <a:off x="4419600" y="3619500"/>
            <a:ext cx="838200"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hangingPunct="1">
              <a:defRPr/>
            </a:pPr>
            <a:r>
              <a:rPr lang="en-US" sz="2400" dirty="0">
                <a:solidFill>
                  <a:schemeClr val="tx1"/>
                </a:solidFill>
              </a:rPr>
              <a:t>Memory</a:t>
            </a:r>
          </a:p>
        </p:txBody>
      </p:sp>
      <p:cxnSp>
        <p:nvCxnSpPr>
          <p:cNvPr id="54" name="Straight Arrow Connector 53"/>
          <p:cNvCxnSpPr>
            <a:stCxn id="52" idx="3"/>
            <a:endCxn id="51" idx="1"/>
          </p:cNvCxnSpPr>
          <p:nvPr/>
        </p:nvCxnSpPr>
        <p:spPr>
          <a:xfrm>
            <a:off x="5257800" y="4991100"/>
            <a:ext cx="4191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057900" y="4495800"/>
            <a:ext cx="1181100" cy="8763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2400" dirty="0">
                <a:solidFill>
                  <a:schemeClr val="tx1"/>
                </a:solidFill>
              </a:rPr>
              <a:t>Function</a:t>
            </a:r>
          </a:p>
          <a:p>
            <a:pPr algn="ctr" eaLnBrk="1" hangingPunct="1">
              <a:defRPr/>
            </a:pPr>
            <a:r>
              <a:rPr lang="en-US" sz="2400" dirty="0">
                <a:solidFill>
                  <a:schemeClr val="tx1"/>
                </a:solidFill>
              </a:rPr>
              <a:t>5</a:t>
            </a:r>
          </a:p>
        </p:txBody>
      </p:sp>
      <p:sp>
        <p:nvSpPr>
          <p:cNvPr id="10" name="Rectangle 9"/>
          <p:cNvSpPr/>
          <p:nvPr/>
        </p:nvSpPr>
        <p:spPr>
          <a:xfrm>
            <a:off x="7581900" y="3543300"/>
            <a:ext cx="1219200" cy="6858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2400" dirty="0">
                <a:solidFill>
                  <a:schemeClr val="tx1"/>
                </a:solidFill>
              </a:rPr>
              <a:t>Function</a:t>
            </a:r>
          </a:p>
          <a:p>
            <a:pPr algn="ctr" eaLnBrk="1" hangingPunct="1">
              <a:defRPr/>
            </a:pPr>
            <a:r>
              <a:rPr lang="en-US" sz="2400" dirty="0">
                <a:solidFill>
                  <a:schemeClr val="tx1"/>
                </a:solidFill>
              </a:rPr>
              <a:t>1</a:t>
            </a:r>
          </a:p>
        </p:txBody>
      </p:sp>
      <p:sp>
        <p:nvSpPr>
          <p:cNvPr id="11" name="Rectangle 10"/>
          <p:cNvSpPr/>
          <p:nvPr/>
        </p:nvSpPr>
        <p:spPr>
          <a:xfrm>
            <a:off x="8991600" y="3657600"/>
            <a:ext cx="1104900" cy="4572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2400" dirty="0">
                <a:solidFill>
                  <a:schemeClr val="tx1"/>
                </a:solidFill>
              </a:rPr>
              <a:t>Memory</a:t>
            </a:r>
          </a:p>
        </p:txBody>
      </p:sp>
      <p:cxnSp>
        <p:nvCxnSpPr>
          <p:cNvPr id="21" name="Straight Arrow Connector 20"/>
          <p:cNvCxnSpPr/>
          <p:nvPr/>
        </p:nvCxnSpPr>
        <p:spPr>
          <a:xfrm>
            <a:off x="5638800" y="4989514"/>
            <a:ext cx="419100" cy="1587"/>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581900" y="4267200"/>
            <a:ext cx="1219200" cy="6858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2400" dirty="0">
                <a:solidFill>
                  <a:schemeClr val="tx1"/>
                </a:solidFill>
              </a:rPr>
              <a:t>Function</a:t>
            </a:r>
          </a:p>
          <a:p>
            <a:pPr algn="ctr" eaLnBrk="1" hangingPunct="1">
              <a:defRPr/>
            </a:pPr>
            <a:r>
              <a:rPr lang="en-US" sz="2400" dirty="0">
                <a:solidFill>
                  <a:schemeClr val="tx1"/>
                </a:solidFill>
              </a:rPr>
              <a:t>2</a:t>
            </a:r>
          </a:p>
        </p:txBody>
      </p:sp>
      <p:sp>
        <p:nvSpPr>
          <p:cNvPr id="22" name="Rectangle 21"/>
          <p:cNvSpPr/>
          <p:nvPr/>
        </p:nvSpPr>
        <p:spPr>
          <a:xfrm>
            <a:off x="7581900" y="4991100"/>
            <a:ext cx="1219200" cy="6858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2400" dirty="0">
                <a:solidFill>
                  <a:schemeClr val="tx1"/>
                </a:solidFill>
              </a:rPr>
              <a:t>Function</a:t>
            </a:r>
          </a:p>
          <a:p>
            <a:pPr algn="ctr" eaLnBrk="1" hangingPunct="1">
              <a:defRPr/>
            </a:pPr>
            <a:r>
              <a:rPr lang="en-US" sz="2400" dirty="0">
                <a:solidFill>
                  <a:schemeClr val="tx1"/>
                </a:solidFill>
              </a:rPr>
              <a:t>3</a:t>
            </a:r>
          </a:p>
        </p:txBody>
      </p:sp>
      <p:sp>
        <p:nvSpPr>
          <p:cNvPr id="24" name="Rectangle 23"/>
          <p:cNvSpPr/>
          <p:nvPr/>
        </p:nvSpPr>
        <p:spPr>
          <a:xfrm>
            <a:off x="7581900" y="5715000"/>
            <a:ext cx="1219200" cy="6858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2400" dirty="0">
                <a:solidFill>
                  <a:schemeClr val="tx1"/>
                </a:solidFill>
              </a:rPr>
              <a:t>Function</a:t>
            </a:r>
          </a:p>
          <a:p>
            <a:pPr algn="ctr" eaLnBrk="1" hangingPunct="1">
              <a:defRPr/>
            </a:pPr>
            <a:r>
              <a:rPr lang="en-US" sz="2400" dirty="0">
                <a:solidFill>
                  <a:schemeClr val="tx1"/>
                </a:solidFill>
              </a:rPr>
              <a:t>4</a:t>
            </a:r>
          </a:p>
        </p:txBody>
      </p:sp>
      <p:cxnSp>
        <p:nvCxnSpPr>
          <p:cNvPr id="26" name="Straight Arrow Connector 25"/>
          <p:cNvCxnSpPr>
            <a:stCxn id="10" idx="1"/>
          </p:cNvCxnSpPr>
          <p:nvPr/>
        </p:nvCxnSpPr>
        <p:spPr>
          <a:xfrm rot="10800000" flipV="1">
            <a:off x="7277100" y="3886200"/>
            <a:ext cx="3048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1"/>
          </p:cNvCxnSpPr>
          <p:nvPr/>
        </p:nvCxnSpPr>
        <p:spPr>
          <a:xfrm rot="10800000" flipV="1">
            <a:off x="7277100" y="4610100"/>
            <a:ext cx="304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2" idx="1"/>
          </p:cNvCxnSpPr>
          <p:nvPr/>
        </p:nvCxnSpPr>
        <p:spPr>
          <a:xfrm rot="10800000">
            <a:off x="7277100" y="5067300"/>
            <a:ext cx="304800" cy="266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4" idx="1"/>
          </p:cNvCxnSpPr>
          <p:nvPr/>
        </p:nvCxnSpPr>
        <p:spPr>
          <a:xfrm rot="10800000">
            <a:off x="7239000" y="5219700"/>
            <a:ext cx="3429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991600" y="4419600"/>
            <a:ext cx="1104900" cy="4572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2400" dirty="0">
                <a:solidFill>
                  <a:schemeClr val="tx1"/>
                </a:solidFill>
              </a:rPr>
              <a:t>Memory</a:t>
            </a:r>
          </a:p>
        </p:txBody>
      </p:sp>
      <p:sp>
        <p:nvSpPr>
          <p:cNvPr id="34" name="Rectangle 33"/>
          <p:cNvSpPr/>
          <p:nvPr/>
        </p:nvSpPr>
        <p:spPr>
          <a:xfrm>
            <a:off x="8991600" y="5105400"/>
            <a:ext cx="1104900" cy="4572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2400" dirty="0">
                <a:solidFill>
                  <a:schemeClr val="tx1"/>
                </a:solidFill>
              </a:rPr>
              <a:t>Memory</a:t>
            </a:r>
          </a:p>
        </p:txBody>
      </p:sp>
      <p:sp>
        <p:nvSpPr>
          <p:cNvPr id="35" name="Rectangle 34"/>
          <p:cNvSpPr/>
          <p:nvPr/>
        </p:nvSpPr>
        <p:spPr>
          <a:xfrm>
            <a:off x="8991600" y="5829300"/>
            <a:ext cx="1104900" cy="4572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2400" dirty="0">
                <a:solidFill>
                  <a:schemeClr val="tx1"/>
                </a:solidFill>
              </a:rPr>
              <a:t>Memory</a:t>
            </a:r>
          </a:p>
        </p:txBody>
      </p:sp>
      <p:cxnSp>
        <p:nvCxnSpPr>
          <p:cNvPr id="37" name="Straight Connector 36"/>
          <p:cNvCxnSpPr/>
          <p:nvPr/>
        </p:nvCxnSpPr>
        <p:spPr>
          <a:xfrm rot="5400000">
            <a:off x="9201150" y="4972050"/>
            <a:ext cx="2247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10096500" y="3848100"/>
            <a:ext cx="228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10096500" y="4648200"/>
            <a:ext cx="228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a:off x="10096500" y="5294314"/>
            <a:ext cx="228600"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a:off x="10134600" y="6094414"/>
            <a:ext cx="228600"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10325100" y="5029200"/>
            <a:ext cx="3429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871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24101" y="304801"/>
            <a:ext cx="5692774" cy="373063"/>
          </a:xfrm>
        </p:spPr>
        <p:txBody>
          <a:bodyPr>
            <a:normAutofit fontScale="90000"/>
          </a:bodyPr>
          <a:lstStyle/>
          <a:p>
            <a:pPr eaLnBrk="1" hangingPunct="1"/>
            <a:r>
              <a:rPr lang="en-US" altLang="en-US" dirty="0" smtClean="0"/>
              <a:t>Mapping Logics to FPGAs</a:t>
            </a:r>
          </a:p>
        </p:txBody>
      </p:sp>
      <p:sp>
        <p:nvSpPr>
          <p:cNvPr id="9221" name="Text Box 8"/>
          <p:cNvSpPr txBox="1">
            <a:spLocks noChangeArrowheads="1"/>
          </p:cNvSpPr>
          <p:nvPr/>
        </p:nvSpPr>
        <p:spPr bwMode="auto">
          <a:xfrm>
            <a:off x="4291013" y="1295401"/>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A</a:t>
            </a:r>
          </a:p>
        </p:txBody>
      </p:sp>
      <p:sp>
        <p:nvSpPr>
          <p:cNvPr id="9222" name="Text Box 9"/>
          <p:cNvSpPr txBox="1">
            <a:spLocks noChangeArrowheads="1"/>
          </p:cNvSpPr>
          <p:nvPr/>
        </p:nvSpPr>
        <p:spPr bwMode="auto">
          <a:xfrm>
            <a:off x="4291013" y="1601789"/>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B</a:t>
            </a:r>
          </a:p>
        </p:txBody>
      </p:sp>
      <p:sp>
        <p:nvSpPr>
          <p:cNvPr id="9223" name="Rectangle 12"/>
          <p:cNvSpPr>
            <a:spLocks noChangeArrowheads="1"/>
          </p:cNvSpPr>
          <p:nvPr/>
        </p:nvSpPr>
        <p:spPr bwMode="auto">
          <a:xfrm>
            <a:off x="4813300" y="1333501"/>
            <a:ext cx="768350" cy="614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addAB</a:t>
            </a:r>
          </a:p>
        </p:txBody>
      </p:sp>
      <p:sp>
        <p:nvSpPr>
          <p:cNvPr id="9224" name="Line 25"/>
          <p:cNvSpPr>
            <a:spLocks noChangeShapeType="1"/>
          </p:cNvSpPr>
          <p:nvPr/>
        </p:nvSpPr>
        <p:spPr bwMode="auto">
          <a:xfrm flipV="1">
            <a:off x="4568826" y="1525588"/>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25" name="Text Box 33"/>
          <p:cNvSpPr txBox="1">
            <a:spLocks noChangeArrowheads="1"/>
          </p:cNvSpPr>
          <p:nvPr/>
        </p:nvSpPr>
        <p:spPr bwMode="auto">
          <a:xfrm>
            <a:off x="5527676" y="12573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a:t>
            </a:r>
          </a:p>
        </p:txBody>
      </p:sp>
      <p:sp>
        <p:nvSpPr>
          <p:cNvPr id="9226" name="Line 39"/>
          <p:cNvSpPr>
            <a:spLocks noChangeShapeType="1"/>
          </p:cNvSpPr>
          <p:nvPr/>
        </p:nvSpPr>
        <p:spPr bwMode="auto">
          <a:xfrm>
            <a:off x="5567364" y="1639889"/>
            <a:ext cx="268287"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27" name="Line 71"/>
          <p:cNvSpPr>
            <a:spLocks noChangeShapeType="1"/>
          </p:cNvSpPr>
          <p:nvPr/>
        </p:nvSpPr>
        <p:spPr bwMode="auto">
          <a:xfrm flipV="1">
            <a:off x="4568826" y="1795463"/>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28" name="Text Box 72"/>
          <p:cNvSpPr txBox="1">
            <a:spLocks noChangeArrowheads="1"/>
          </p:cNvSpPr>
          <p:nvPr/>
        </p:nvSpPr>
        <p:spPr bwMode="auto">
          <a:xfrm>
            <a:off x="5849938" y="1295401"/>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A</a:t>
            </a:r>
          </a:p>
        </p:txBody>
      </p:sp>
      <p:sp>
        <p:nvSpPr>
          <p:cNvPr id="9229" name="Text Box 73"/>
          <p:cNvSpPr txBox="1">
            <a:spLocks noChangeArrowheads="1"/>
          </p:cNvSpPr>
          <p:nvPr/>
        </p:nvSpPr>
        <p:spPr bwMode="auto">
          <a:xfrm>
            <a:off x="5849938" y="1601789"/>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B</a:t>
            </a:r>
          </a:p>
        </p:txBody>
      </p:sp>
      <p:sp>
        <p:nvSpPr>
          <p:cNvPr id="9230" name="Rectangle 74"/>
          <p:cNvSpPr>
            <a:spLocks noChangeArrowheads="1"/>
          </p:cNvSpPr>
          <p:nvPr/>
        </p:nvSpPr>
        <p:spPr bwMode="auto">
          <a:xfrm>
            <a:off x="6372225" y="1333501"/>
            <a:ext cx="768350" cy="614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xorAB</a:t>
            </a:r>
          </a:p>
        </p:txBody>
      </p:sp>
      <p:sp>
        <p:nvSpPr>
          <p:cNvPr id="9231" name="Line 75"/>
          <p:cNvSpPr>
            <a:spLocks noChangeShapeType="1"/>
          </p:cNvSpPr>
          <p:nvPr/>
        </p:nvSpPr>
        <p:spPr bwMode="auto">
          <a:xfrm flipV="1">
            <a:off x="6127751" y="1525588"/>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2" name="Text Box 76"/>
          <p:cNvSpPr txBox="1">
            <a:spLocks noChangeArrowheads="1"/>
          </p:cNvSpPr>
          <p:nvPr/>
        </p:nvSpPr>
        <p:spPr bwMode="auto">
          <a:xfrm>
            <a:off x="7086601" y="12573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a:t>
            </a:r>
          </a:p>
        </p:txBody>
      </p:sp>
      <p:sp>
        <p:nvSpPr>
          <p:cNvPr id="9233" name="Line 77"/>
          <p:cNvSpPr>
            <a:spLocks noChangeShapeType="1"/>
          </p:cNvSpPr>
          <p:nvPr/>
        </p:nvSpPr>
        <p:spPr bwMode="auto">
          <a:xfrm>
            <a:off x="7126289" y="1639889"/>
            <a:ext cx="268287"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4" name="Line 78"/>
          <p:cNvSpPr>
            <a:spLocks noChangeShapeType="1"/>
          </p:cNvSpPr>
          <p:nvPr/>
        </p:nvSpPr>
        <p:spPr bwMode="auto">
          <a:xfrm flipV="1">
            <a:off x="6127751" y="1795463"/>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5" name="Text Box 79"/>
          <p:cNvSpPr txBox="1">
            <a:spLocks noChangeArrowheads="1"/>
          </p:cNvSpPr>
          <p:nvPr/>
        </p:nvSpPr>
        <p:spPr bwMode="auto">
          <a:xfrm>
            <a:off x="7424738" y="1295401"/>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A</a:t>
            </a:r>
          </a:p>
        </p:txBody>
      </p:sp>
      <p:sp>
        <p:nvSpPr>
          <p:cNvPr id="9236" name="Text Box 80"/>
          <p:cNvSpPr txBox="1">
            <a:spLocks noChangeArrowheads="1"/>
          </p:cNvSpPr>
          <p:nvPr/>
        </p:nvSpPr>
        <p:spPr bwMode="auto">
          <a:xfrm>
            <a:off x="7424738" y="1601789"/>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B</a:t>
            </a:r>
          </a:p>
        </p:txBody>
      </p:sp>
      <p:sp>
        <p:nvSpPr>
          <p:cNvPr id="9237" name="Rectangle 81"/>
          <p:cNvSpPr>
            <a:spLocks noChangeArrowheads="1"/>
          </p:cNvSpPr>
          <p:nvPr/>
        </p:nvSpPr>
        <p:spPr bwMode="auto">
          <a:xfrm>
            <a:off x="7947025" y="1333501"/>
            <a:ext cx="768350" cy="614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andAB</a:t>
            </a:r>
          </a:p>
        </p:txBody>
      </p:sp>
      <p:sp>
        <p:nvSpPr>
          <p:cNvPr id="9238" name="Line 82"/>
          <p:cNvSpPr>
            <a:spLocks noChangeShapeType="1"/>
          </p:cNvSpPr>
          <p:nvPr/>
        </p:nvSpPr>
        <p:spPr bwMode="auto">
          <a:xfrm flipV="1">
            <a:off x="7702551" y="1525588"/>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9" name="Text Box 83"/>
          <p:cNvSpPr txBox="1">
            <a:spLocks noChangeArrowheads="1"/>
          </p:cNvSpPr>
          <p:nvPr/>
        </p:nvSpPr>
        <p:spPr bwMode="auto">
          <a:xfrm>
            <a:off x="8661401" y="12573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a:t>
            </a:r>
          </a:p>
        </p:txBody>
      </p:sp>
      <p:sp>
        <p:nvSpPr>
          <p:cNvPr id="9240" name="Line 84"/>
          <p:cNvSpPr>
            <a:spLocks noChangeShapeType="1"/>
          </p:cNvSpPr>
          <p:nvPr/>
        </p:nvSpPr>
        <p:spPr bwMode="auto">
          <a:xfrm>
            <a:off x="8701089" y="1639889"/>
            <a:ext cx="268287"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41" name="Line 85"/>
          <p:cNvSpPr>
            <a:spLocks noChangeShapeType="1"/>
          </p:cNvSpPr>
          <p:nvPr/>
        </p:nvSpPr>
        <p:spPr bwMode="auto">
          <a:xfrm flipV="1">
            <a:off x="7702551" y="1795463"/>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42" name="Text Box 86"/>
          <p:cNvSpPr txBox="1">
            <a:spLocks noChangeArrowheads="1"/>
          </p:cNvSpPr>
          <p:nvPr/>
        </p:nvSpPr>
        <p:spPr bwMode="auto">
          <a:xfrm>
            <a:off x="8999538" y="1295401"/>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A</a:t>
            </a:r>
          </a:p>
        </p:txBody>
      </p:sp>
      <p:sp>
        <p:nvSpPr>
          <p:cNvPr id="9243" name="Text Box 87"/>
          <p:cNvSpPr txBox="1">
            <a:spLocks noChangeArrowheads="1"/>
          </p:cNvSpPr>
          <p:nvPr/>
        </p:nvSpPr>
        <p:spPr bwMode="auto">
          <a:xfrm>
            <a:off x="8999538" y="1601789"/>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B</a:t>
            </a:r>
          </a:p>
        </p:txBody>
      </p:sp>
      <p:sp>
        <p:nvSpPr>
          <p:cNvPr id="9244" name="Rectangle 88"/>
          <p:cNvSpPr>
            <a:spLocks noChangeArrowheads="1"/>
          </p:cNvSpPr>
          <p:nvPr/>
        </p:nvSpPr>
        <p:spPr bwMode="auto">
          <a:xfrm>
            <a:off x="9521825" y="1333501"/>
            <a:ext cx="768350" cy="614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orAB</a:t>
            </a:r>
          </a:p>
        </p:txBody>
      </p:sp>
      <p:sp>
        <p:nvSpPr>
          <p:cNvPr id="9245" name="Line 89"/>
          <p:cNvSpPr>
            <a:spLocks noChangeShapeType="1"/>
          </p:cNvSpPr>
          <p:nvPr/>
        </p:nvSpPr>
        <p:spPr bwMode="auto">
          <a:xfrm flipV="1">
            <a:off x="9277351" y="1525588"/>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46" name="Text Box 90"/>
          <p:cNvSpPr txBox="1">
            <a:spLocks noChangeArrowheads="1"/>
          </p:cNvSpPr>
          <p:nvPr/>
        </p:nvSpPr>
        <p:spPr bwMode="auto">
          <a:xfrm>
            <a:off x="10236201" y="12573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a:t>
            </a:r>
          </a:p>
        </p:txBody>
      </p:sp>
      <p:sp>
        <p:nvSpPr>
          <p:cNvPr id="9247" name="Line 91"/>
          <p:cNvSpPr>
            <a:spLocks noChangeShapeType="1"/>
          </p:cNvSpPr>
          <p:nvPr/>
        </p:nvSpPr>
        <p:spPr bwMode="auto">
          <a:xfrm>
            <a:off x="10275889" y="1639889"/>
            <a:ext cx="268287"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48" name="Line 92"/>
          <p:cNvSpPr>
            <a:spLocks noChangeShapeType="1"/>
          </p:cNvSpPr>
          <p:nvPr/>
        </p:nvSpPr>
        <p:spPr bwMode="auto">
          <a:xfrm flipV="1">
            <a:off x="9277351" y="1795463"/>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56445" name="Rectangle 93"/>
          <p:cNvSpPr>
            <a:spLocks noChangeArrowheads="1"/>
          </p:cNvSpPr>
          <p:nvPr/>
        </p:nvSpPr>
        <p:spPr bwMode="auto">
          <a:xfrm>
            <a:off x="4673601" y="2376488"/>
            <a:ext cx="1076325" cy="1268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0  0</a:t>
            </a:r>
          </a:p>
          <a:p>
            <a:pPr eaLnBrk="1" hangingPunct="1"/>
            <a:r>
              <a:rPr lang="en-US" altLang="en-US" sz="2000">
                <a:solidFill>
                  <a:schemeClr val="tx1"/>
                </a:solidFill>
              </a:rPr>
              <a:t>0  1</a:t>
            </a:r>
          </a:p>
          <a:p>
            <a:pPr eaLnBrk="1" hangingPunct="1"/>
            <a:r>
              <a:rPr lang="en-US" altLang="en-US" sz="2000">
                <a:solidFill>
                  <a:schemeClr val="tx1"/>
                </a:solidFill>
              </a:rPr>
              <a:t>1  0  </a:t>
            </a:r>
          </a:p>
          <a:p>
            <a:pPr eaLnBrk="1" hangingPunct="1"/>
            <a:r>
              <a:rPr lang="en-US" altLang="en-US" sz="2000">
                <a:solidFill>
                  <a:schemeClr val="tx1"/>
                </a:solidFill>
              </a:rPr>
              <a:t>1  1</a:t>
            </a:r>
          </a:p>
        </p:txBody>
      </p:sp>
      <p:sp>
        <p:nvSpPr>
          <p:cNvPr id="356449" name="Text Box 97"/>
          <p:cNvSpPr txBox="1">
            <a:spLocks noChangeArrowheads="1"/>
          </p:cNvSpPr>
          <p:nvPr/>
        </p:nvSpPr>
        <p:spPr bwMode="auto">
          <a:xfrm>
            <a:off x="4395789" y="2006601"/>
            <a:ext cx="1322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    A  B   X</a:t>
            </a:r>
          </a:p>
        </p:txBody>
      </p:sp>
      <p:sp>
        <p:nvSpPr>
          <p:cNvPr id="356450" name="Rectangle 98"/>
          <p:cNvSpPr>
            <a:spLocks noChangeArrowheads="1"/>
          </p:cNvSpPr>
          <p:nvPr/>
        </p:nvSpPr>
        <p:spPr bwMode="auto">
          <a:xfrm>
            <a:off x="5326063" y="2376489"/>
            <a:ext cx="423862" cy="12668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a:t>
            </a:r>
          </a:p>
          <a:p>
            <a:pPr eaLnBrk="1" hangingPunct="1"/>
            <a:r>
              <a:rPr lang="en-US" altLang="en-US" sz="2000">
                <a:solidFill>
                  <a:schemeClr val="tx1"/>
                </a:solidFill>
              </a:rPr>
              <a:t>1</a:t>
            </a:r>
          </a:p>
          <a:p>
            <a:pPr eaLnBrk="1" hangingPunct="1"/>
            <a:r>
              <a:rPr lang="en-US" altLang="en-US" sz="2000">
                <a:solidFill>
                  <a:schemeClr val="tx1"/>
                </a:solidFill>
              </a:rPr>
              <a:t>1</a:t>
            </a:r>
          </a:p>
          <a:p>
            <a:pPr eaLnBrk="1" hangingPunct="1"/>
            <a:r>
              <a:rPr lang="en-US" altLang="en-US" sz="2000">
                <a:solidFill>
                  <a:schemeClr val="tx1"/>
                </a:solidFill>
              </a:rPr>
              <a:t>0</a:t>
            </a:r>
          </a:p>
        </p:txBody>
      </p:sp>
      <p:sp>
        <p:nvSpPr>
          <p:cNvPr id="356452" name="Rectangle 100"/>
          <p:cNvSpPr>
            <a:spLocks noChangeArrowheads="1"/>
          </p:cNvSpPr>
          <p:nvPr/>
        </p:nvSpPr>
        <p:spPr bwMode="auto">
          <a:xfrm>
            <a:off x="6248401" y="2376488"/>
            <a:ext cx="1076325" cy="1268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0  0</a:t>
            </a:r>
          </a:p>
          <a:p>
            <a:pPr eaLnBrk="1" hangingPunct="1"/>
            <a:r>
              <a:rPr lang="en-US" altLang="en-US" sz="2000">
                <a:solidFill>
                  <a:schemeClr val="tx1"/>
                </a:solidFill>
              </a:rPr>
              <a:t>0  1</a:t>
            </a:r>
          </a:p>
          <a:p>
            <a:pPr eaLnBrk="1" hangingPunct="1"/>
            <a:r>
              <a:rPr lang="en-US" altLang="en-US" sz="2000">
                <a:solidFill>
                  <a:schemeClr val="tx1"/>
                </a:solidFill>
              </a:rPr>
              <a:t>1  0  </a:t>
            </a:r>
          </a:p>
          <a:p>
            <a:pPr eaLnBrk="1" hangingPunct="1"/>
            <a:r>
              <a:rPr lang="en-US" altLang="en-US" sz="2000">
                <a:solidFill>
                  <a:schemeClr val="tx1"/>
                </a:solidFill>
              </a:rPr>
              <a:t>1  1</a:t>
            </a:r>
          </a:p>
        </p:txBody>
      </p:sp>
      <p:sp>
        <p:nvSpPr>
          <p:cNvPr id="356453" name="Text Box 101"/>
          <p:cNvSpPr txBox="1">
            <a:spLocks noChangeArrowheads="1"/>
          </p:cNvSpPr>
          <p:nvPr/>
        </p:nvSpPr>
        <p:spPr bwMode="auto">
          <a:xfrm>
            <a:off x="5970589" y="2006601"/>
            <a:ext cx="1322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    A  B   X</a:t>
            </a:r>
          </a:p>
        </p:txBody>
      </p:sp>
      <p:sp>
        <p:nvSpPr>
          <p:cNvPr id="356454" name="Rectangle 102"/>
          <p:cNvSpPr>
            <a:spLocks noChangeArrowheads="1"/>
          </p:cNvSpPr>
          <p:nvPr/>
        </p:nvSpPr>
        <p:spPr bwMode="auto">
          <a:xfrm>
            <a:off x="6900863" y="2376489"/>
            <a:ext cx="423862" cy="12668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a:t>
            </a:r>
          </a:p>
          <a:p>
            <a:pPr eaLnBrk="1" hangingPunct="1"/>
            <a:r>
              <a:rPr lang="en-US" altLang="en-US" sz="2000">
                <a:solidFill>
                  <a:schemeClr val="tx1"/>
                </a:solidFill>
              </a:rPr>
              <a:t>1</a:t>
            </a:r>
          </a:p>
          <a:p>
            <a:pPr eaLnBrk="1" hangingPunct="1"/>
            <a:r>
              <a:rPr lang="en-US" altLang="en-US" sz="2000">
                <a:solidFill>
                  <a:schemeClr val="tx1"/>
                </a:solidFill>
              </a:rPr>
              <a:t>1</a:t>
            </a:r>
          </a:p>
          <a:p>
            <a:pPr eaLnBrk="1" hangingPunct="1"/>
            <a:r>
              <a:rPr lang="en-US" altLang="en-US" sz="2000">
                <a:solidFill>
                  <a:schemeClr val="tx1"/>
                </a:solidFill>
              </a:rPr>
              <a:t>0</a:t>
            </a:r>
          </a:p>
        </p:txBody>
      </p:sp>
      <p:sp>
        <p:nvSpPr>
          <p:cNvPr id="356455" name="Rectangle 103"/>
          <p:cNvSpPr>
            <a:spLocks noChangeArrowheads="1"/>
          </p:cNvSpPr>
          <p:nvPr/>
        </p:nvSpPr>
        <p:spPr bwMode="auto">
          <a:xfrm>
            <a:off x="7861301" y="2376488"/>
            <a:ext cx="1076325" cy="1268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0  0</a:t>
            </a:r>
          </a:p>
          <a:p>
            <a:pPr eaLnBrk="1" hangingPunct="1"/>
            <a:r>
              <a:rPr lang="en-US" altLang="en-US" sz="2000">
                <a:solidFill>
                  <a:schemeClr val="tx1"/>
                </a:solidFill>
              </a:rPr>
              <a:t>0  1</a:t>
            </a:r>
          </a:p>
          <a:p>
            <a:pPr eaLnBrk="1" hangingPunct="1"/>
            <a:r>
              <a:rPr lang="en-US" altLang="en-US" sz="2000">
                <a:solidFill>
                  <a:schemeClr val="tx1"/>
                </a:solidFill>
              </a:rPr>
              <a:t>1  0  </a:t>
            </a:r>
          </a:p>
          <a:p>
            <a:pPr eaLnBrk="1" hangingPunct="1"/>
            <a:r>
              <a:rPr lang="en-US" altLang="en-US" sz="2000">
                <a:solidFill>
                  <a:schemeClr val="tx1"/>
                </a:solidFill>
              </a:rPr>
              <a:t>1  1</a:t>
            </a:r>
          </a:p>
        </p:txBody>
      </p:sp>
      <p:sp>
        <p:nvSpPr>
          <p:cNvPr id="356456" name="Text Box 104"/>
          <p:cNvSpPr txBox="1">
            <a:spLocks noChangeArrowheads="1"/>
          </p:cNvSpPr>
          <p:nvPr/>
        </p:nvSpPr>
        <p:spPr bwMode="auto">
          <a:xfrm>
            <a:off x="7583489" y="2006601"/>
            <a:ext cx="1322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    A  B   X</a:t>
            </a:r>
          </a:p>
        </p:txBody>
      </p:sp>
      <p:sp>
        <p:nvSpPr>
          <p:cNvPr id="356457" name="Rectangle 105"/>
          <p:cNvSpPr>
            <a:spLocks noChangeArrowheads="1"/>
          </p:cNvSpPr>
          <p:nvPr/>
        </p:nvSpPr>
        <p:spPr bwMode="auto">
          <a:xfrm>
            <a:off x="8513763" y="2376489"/>
            <a:ext cx="423862" cy="12668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a:t>
            </a:r>
          </a:p>
          <a:p>
            <a:pPr eaLnBrk="1" hangingPunct="1"/>
            <a:r>
              <a:rPr lang="en-US" altLang="en-US" sz="2000">
                <a:solidFill>
                  <a:schemeClr val="tx1"/>
                </a:solidFill>
              </a:rPr>
              <a:t>0</a:t>
            </a:r>
          </a:p>
          <a:p>
            <a:pPr eaLnBrk="1" hangingPunct="1"/>
            <a:r>
              <a:rPr lang="en-US" altLang="en-US" sz="2000">
                <a:solidFill>
                  <a:schemeClr val="tx1"/>
                </a:solidFill>
              </a:rPr>
              <a:t>0</a:t>
            </a:r>
          </a:p>
          <a:p>
            <a:pPr eaLnBrk="1" hangingPunct="1"/>
            <a:r>
              <a:rPr lang="en-US" altLang="en-US" sz="2000">
                <a:solidFill>
                  <a:schemeClr val="tx1"/>
                </a:solidFill>
              </a:rPr>
              <a:t>1</a:t>
            </a:r>
          </a:p>
        </p:txBody>
      </p:sp>
      <p:sp>
        <p:nvSpPr>
          <p:cNvPr id="356458" name="Rectangle 106"/>
          <p:cNvSpPr>
            <a:spLocks noChangeArrowheads="1"/>
          </p:cNvSpPr>
          <p:nvPr/>
        </p:nvSpPr>
        <p:spPr bwMode="auto">
          <a:xfrm>
            <a:off x="9398001" y="2351088"/>
            <a:ext cx="1076325" cy="1268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0  0</a:t>
            </a:r>
          </a:p>
          <a:p>
            <a:pPr eaLnBrk="1" hangingPunct="1"/>
            <a:r>
              <a:rPr lang="en-US" altLang="en-US" sz="2000">
                <a:solidFill>
                  <a:schemeClr val="tx1"/>
                </a:solidFill>
              </a:rPr>
              <a:t>0  1</a:t>
            </a:r>
          </a:p>
          <a:p>
            <a:pPr eaLnBrk="1" hangingPunct="1"/>
            <a:r>
              <a:rPr lang="en-US" altLang="en-US" sz="2000">
                <a:solidFill>
                  <a:schemeClr val="tx1"/>
                </a:solidFill>
              </a:rPr>
              <a:t>1  0  </a:t>
            </a:r>
          </a:p>
          <a:p>
            <a:pPr eaLnBrk="1" hangingPunct="1"/>
            <a:r>
              <a:rPr lang="en-US" altLang="en-US" sz="2000">
                <a:solidFill>
                  <a:schemeClr val="tx1"/>
                </a:solidFill>
              </a:rPr>
              <a:t>1  1</a:t>
            </a:r>
          </a:p>
        </p:txBody>
      </p:sp>
      <p:sp>
        <p:nvSpPr>
          <p:cNvPr id="356459" name="Text Box 107"/>
          <p:cNvSpPr txBox="1">
            <a:spLocks noChangeArrowheads="1"/>
          </p:cNvSpPr>
          <p:nvPr/>
        </p:nvSpPr>
        <p:spPr bwMode="auto">
          <a:xfrm>
            <a:off x="9120189" y="1981201"/>
            <a:ext cx="1322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    A  B   X</a:t>
            </a:r>
          </a:p>
        </p:txBody>
      </p:sp>
      <p:sp>
        <p:nvSpPr>
          <p:cNvPr id="356460" name="Rectangle 108"/>
          <p:cNvSpPr>
            <a:spLocks noChangeArrowheads="1"/>
          </p:cNvSpPr>
          <p:nvPr/>
        </p:nvSpPr>
        <p:spPr bwMode="auto">
          <a:xfrm>
            <a:off x="10050463" y="2351089"/>
            <a:ext cx="423862" cy="12668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a:t>
            </a:r>
          </a:p>
          <a:p>
            <a:pPr eaLnBrk="1" hangingPunct="1"/>
            <a:r>
              <a:rPr lang="en-US" altLang="en-US" sz="2000">
                <a:solidFill>
                  <a:schemeClr val="tx1"/>
                </a:solidFill>
              </a:rPr>
              <a:t>1</a:t>
            </a:r>
          </a:p>
          <a:p>
            <a:pPr eaLnBrk="1" hangingPunct="1"/>
            <a:r>
              <a:rPr lang="en-US" altLang="en-US" sz="2000">
                <a:solidFill>
                  <a:schemeClr val="tx1"/>
                </a:solidFill>
              </a:rPr>
              <a:t>1</a:t>
            </a:r>
          </a:p>
          <a:p>
            <a:pPr eaLnBrk="1" hangingPunct="1"/>
            <a:r>
              <a:rPr lang="en-US" altLang="en-US" sz="2000">
                <a:solidFill>
                  <a:schemeClr val="tx1"/>
                </a:solidFill>
              </a:rPr>
              <a:t>1</a:t>
            </a:r>
          </a:p>
        </p:txBody>
      </p:sp>
      <p:sp>
        <p:nvSpPr>
          <p:cNvPr id="356461" name="Text Box 109"/>
          <p:cNvSpPr txBox="1">
            <a:spLocks noChangeArrowheads="1"/>
          </p:cNvSpPr>
          <p:nvPr/>
        </p:nvSpPr>
        <p:spPr bwMode="auto">
          <a:xfrm>
            <a:off x="5665788" y="3581401"/>
            <a:ext cx="3656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2-input Look Up Tables (LUTs)</a:t>
            </a:r>
          </a:p>
        </p:txBody>
      </p:sp>
      <p:sp>
        <p:nvSpPr>
          <p:cNvPr id="356462" name="Rectangle 110"/>
          <p:cNvSpPr>
            <a:spLocks noChangeArrowheads="1"/>
          </p:cNvSpPr>
          <p:nvPr/>
        </p:nvSpPr>
        <p:spPr bwMode="auto">
          <a:xfrm>
            <a:off x="5867400" y="4229100"/>
            <a:ext cx="3009900" cy="2349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endParaRPr lang="en-US" altLang="en-US" sz="2000">
              <a:solidFill>
                <a:schemeClr val="tx1"/>
              </a:solidFill>
            </a:endParaRPr>
          </a:p>
        </p:txBody>
      </p:sp>
      <p:sp>
        <p:nvSpPr>
          <p:cNvPr id="356463" name="Text Box 111"/>
          <p:cNvSpPr txBox="1">
            <a:spLocks noChangeArrowheads="1"/>
          </p:cNvSpPr>
          <p:nvPr/>
        </p:nvSpPr>
        <p:spPr bwMode="auto">
          <a:xfrm>
            <a:off x="6926263" y="3886201"/>
            <a:ext cx="87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FPGA</a:t>
            </a:r>
          </a:p>
        </p:txBody>
      </p:sp>
      <p:sp>
        <p:nvSpPr>
          <p:cNvPr id="356464" name="Rectangle 112"/>
          <p:cNvSpPr>
            <a:spLocks noChangeArrowheads="1"/>
          </p:cNvSpPr>
          <p:nvPr/>
        </p:nvSpPr>
        <p:spPr bwMode="auto">
          <a:xfrm>
            <a:off x="5942013" y="4286251"/>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65" name="Rectangle 113"/>
          <p:cNvSpPr>
            <a:spLocks noChangeArrowheads="1"/>
          </p:cNvSpPr>
          <p:nvPr/>
        </p:nvSpPr>
        <p:spPr bwMode="auto">
          <a:xfrm>
            <a:off x="6710363" y="4286251"/>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66" name="Rectangle 114"/>
          <p:cNvSpPr>
            <a:spLocks noChangeArrowheads="1"/>
          </p:cNvSpPr>
          <p:nvPr/>
        </p:nvSpPr>
        <p:spPr bwMode="auto">
          <a:xfrm>
            <a:off x="7478713" y="4286251"/>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67" name="Rectangle 115"/>
          <p:cNvSpPr>
            <a:spLocks noChangeArrowheads="1"/>
          </p:cNvSpPr>
          <p:nvPr/>
        </p:nvSpPr>
        <p:spPr bwMode="auto">
          <a:xfrm>
            <a:off x="8247063" y="4286251"/>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76" name="Rectangle 124"/>
          <p:cNvSpPr>
            <a:spLocks noChangeArrowheads="1"/>
          </p:cNvSpPr>
          <p:nvPr/>
        </p:nvSpPr>
        <p:spPr bwMode="auto">
          <a:xfrm>
            <a:off x="5942013" y="4900614"/>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77" name="Rectangle 125"/>
          <p:cNvSpPr>
            <a:spLocks noChangeArrowheads="1"/>
          </p:cNvSpPr>
          <p:nvPr/>
        </p:nvSpPr>
        <p:spPr bwMode="auto">
          <a:xfrm>
            <a:off x="6710363" y="4900614"/>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78" name="Rectangle 126"/>
          <p:cNvSpPr>
            <a:spLocks noChangeArrowheads="1"/>
          </p:cNvSpPr>
          <p:nvPr/>
        </p:nvSpPr>
        <p:spPr bwMode="auto">
          <a:xfrm>
            <a:off x="7478713" y="4900614"/>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79" name="Rectangle 127"/>
          <p:cNvSpPr>
            <a:spLocks noChangeArrowheads="1"/>
          </p:cNvSpPr>
          <p:nvPr/>
        </p:nvSpPr>
        <p:spPr bwMode="auto">
          <a:xfrm>
            <a:off x="8247063" y="4900614"/>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80" name="Rectangle 128"/>
          <p:cNvSpPr>
            <a:spLocks noChangeArrowheads="1"/>
          </p:cNvSpPr>
          <p:nvPr/>
        </p:nvSpPr>
        <p:spPr bwMode="auto">
          <a:xfrm>
            <a:off x="5942013" y="5514976"/>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81" name="Rectangle 129"/>
          <p:cNvSpPr>
            <a:spLocks noChangeArrowheads="1"/>
          </p:cNvSpPr>
          <p:nvPr/>
        </p:nvSpPr>
        <p:spPr bwMode="auto">
          <a:xfrm>
            <a:off x="6710363" y="5514976"/>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82" name="Rectangle 130"/>
          <p:cNvSpPr>
            <a:spLocks noChangeArrowheads="1"/>
          </p:cNvSpPr>
          <p:nvPr/>
        </p:nvSpPr>
        <p:spPr bwMode="auto">
          <a:xfrm>
            <a:off x="7478713" y="5514976"/>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83" name="Rectangle 131"/>
          <p:cNvSpPr>
            <a:spLocks noChangeArrowheads="1"/>
          </p:cNvSpPr>
          <p:nvPr/>
        </p:nvSpPr>
        <p:spPr bwMode="auto">
          <a:xfrm>
            <a:off x="8247063" y="5514976"/>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84" name="Rectangle 132"/>
          <p:cNvSpPr>
            <a:spLocks noChangeArrowheads="1"/>
          </p:cNvSpPr>
          <p:nvPr/>
        </p:nvSpPr>
        <p:spPr bwMode="auto">
          <a:xfrm>
            <a:off x="5942013" y="6053139"/>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85" name="Rectangle 133"/>
          <p:cNvSpPr>
            <a:spLocks noChangeArrowheads="1"/>
          </p:cNvSpPr>
          <p:nvPr/>
        </p:nvSpPr>
        <p:spPr bwMode="auto">
          <a:xfrm>
            <a:off x="6710363" y="6053139"/>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86" name="Rectangle 134"/>
          <p:cNvSpPr>
            <a:spLocks noChangeArrowheads="1"/>
          </p:cNvSpPr>
          <p:nvPr/>
        </p:nvSpPr>
        <p:spPr bwMode="auto">
          <a:xfrm>
            <a:off x="7478713" y="6053139"/>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356487" name="Rectangle 135"/>
          <p:cNvSpPr>
            <a:spLocks noChangeArrowheads="1"/>
          </p:cNvSpPr>
          <p:nvPr/>
        </p:nvSpPr>
        <p:spPr bwMode="auto">
          <a:xfrm>
            <a:off x="8247063" y="6053139"/>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65" name="TextBox 64"/>
          <p:cNvSpPr txBox="1">
            <a:spLocks noChangeArrowheads="1"/>
          </p:cNvSpPr>
          <p:nvPr/>
        </p:nvSpPr>
        <p:spPr bwMode="auto">
          <a:xfrm>
            <a:off x="4533901" y="876300"/>
            <a:ext cx="1344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 &lt;= A+B;</a:t>
            </a:r>
          </a:p>
        </p:txBody>
      </p:sp>
      <p:sp>
        <p:nvSpPr>
          <p:cNvPr id="66" name="TextBox 65"/>
          <p:cNvSpPr txBox="1">
            <a:spLocks noChangeArrowheads="1"/>
          </p:cNvSpPr>
          <p:nvPr/>
        </p:nvSpPr>
        <p:spPr bwMode="auto">
          <a:xfrm>
            <a:off x="5981700" y="876300"/>
            <a:ext cx="167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 &lt;= A xor B;</a:t>
            </a:r>
          </a:p>
        </p:txBody>
      </p:sp>
      <p:sp>
        <p:nvSpPr>
          <p:cNvPr id="68" name="TextBox 67"/>
          <p:cNvSpPr txBox="1">
            <a:spLocks noChangeArrowheads="1"/>
          </p:cNvSpPr>
          <p:nvPr/>
        </p:nvSpPr>
        <p:spPr bwMode="auto">
          <a:xfrm>
            <a:off x="7543801" y="876300"/>
            <a:ext cx="1749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 &lt;= A and B;</a:t>
            </a:r>
          </a:p>
        </p:txBody>
      </p:sp>
      <p:sp>
        <p:nvSpPr>
          <p:cNvPr id="70" name="TextBox 69"/>
          <p:cNvSpPr txBox="1">
            <a:spLocks noChangeArrowheads="1"/>
          </p:cNvSpPr>
          <p:nvPr/>
        </p:nvSpPr>
        <p:spPr bwMode="auto">
          <a:xfrm>
            <a:off x="9182100" y="876300"/>
            <a:ext cx="154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 &lt;= A or B;</a:t>
            </a:r>
          </a:p>
        </p:txBody>
      </p:sp>
    </p:spTree>
    <p:extLst>
      <p:ext uri="{BB962C8B-B14F-4D97-AF65-F5344CB8AC3E}">
        <p14:creationId xmlns:p14="http://schemas.microsoft.com/office/powerpoint/2010/main" val="2912978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2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2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2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2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2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2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2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24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24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644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644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5645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564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645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564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5645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5645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5645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5645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645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5646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5646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5646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5646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5646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5646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5646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5646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5647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5647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5647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5647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5648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5648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5648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5648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5648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5648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5648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9223" grpId="0" animBg="1"/>
      <p:bldP spid="9225" grpId="0"/>
      <p:bldP spid="9228" grpId="0"/>
      <p:bldP spid="9229" grpId="0"/>
      <p:bldP spid="9230" grpId="0" animBg="1"/>
      <p:bldP spid="9232" grpId="0"/>
      <p:bldP spid="9235" grpId="0"/>
      <p:bldP spid="9236" grpId="0"/>
      <p:bldP spid="9237" grpId="0" animBg="1"/>
      <p:bldP spid="9239" grpId="0"/>
      <p:bldP spid="9242" grpId="0"/>
      <p:bldP spid="9243" grpId="0"/>
      <p:bldP spid="9244" grpId="0" animBg="1"/>
      <p:bldP spid="9246" grpId="0"/>
      <p:bldP spid="356445" grpId="0" animBg="1"/>
      <p:bldP spid="356449" grpId="0"/>
      <p:bldP spid="356450" grpId="0" animBg="1"/>
      <p:bldP spid="356452" grpId="0" animBg="1"/>
      <p:bldP spid="356453" grpId="0"/>
      <p:bldP spid="356454" grpId="0" animBg="1"/>
      <p:bldP spid="356455" grpId="0" animBg="1"/>
      <p:bldP spid="356456" grpId="0"/>
      <p:bldP spid="356457" grpId="0" animBg="1"/>
      <p:bldP spid="356458" grpId="0" animBg="1"/>
      <p:bldP spid="356459" grpId="0"/>
      <p:bldP spid="356460" grpId="0" animBg="1"/>
      <p:bldP spid="356461" grpId="0"/>
      <p:bldP spid="356462" grpId="0" animBg="1"/>
      <p:bldP spid="356463" grpId="0"/>
      <p:bldP spid="356464" grpId="0" animBg="1"/>
      <p:bldP spid="356465" grpId="0" animBg="1"/>
      <p:bldP spid="356466" grpId="0" animBg="1"/>
      <p:bldP spid="356467" grpId="0" animBg="1"/>
      <p:bldP spid="356476" grpId="0" animBg="1"/>
      <p:bldP spid="356477" grpId="0" animBg="1"/>
      <p:bldP spid="356478" grpId="0" animBg="1"/>
      <p:bldP spid="356479" grpId="0" animBg="1"/>
      <p:bldP spid="356480" grpId="0" animBg="1"/>
      <p:bldP spid="356481" grpId="0" animBg="1"/>
      <p:bldP spid="356482" grpId="0" animBg="1"/>
      <p:bldP spid="356483" grpId="0" animBg="1"/>
      <p:bldP spid="356484" grpId="0" animBg="1"/>
      <p:bldP spid="356485" grpId="0" animBg="1"/>
      <p:bldP spid="356486" grpId="0" animBg="1"/>
      <p:bldP spid="356487" grpId="0" animBg="1"/>
      <p:bldP spid="65" grpId="0"/>
      <p:bldP spid="66" grpId="0"/>
      <p:bldP spid="68"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324101" y="304801"/>
            <a:ext cx="5945188" cy="373063"/>
          </a:xfrm>
        </p:spPr>
        <p:txBody>
          <a:bodyPr>
            <a:normAutofit fontScale="90000"/>
          </a:bodyPr>
          <a:lstStyle/>
          <a:p>
            <a:pPr eaLnBrk="1" hangingPunct="1"/>
            <a:r>
              <a:rPr lang="en-US" altLang="en-US" dirty="0" smtClean="0"/>
              <a:t>Mapping Logics to FPGAs</a:t>
            </a:r>
          </a:p>
        </p:txBody>
      </p:sp>
      <p:sp>
        <p:nvSpPr>
          <p:cNvPr id="21507" name="Rectangle 46"/>
          <p:cNvSpPr>
            <a:spLocks noChangeArrowheads="1"/>
          </p:cNvSpPr>
          <p:nvPr/>
        </p:nvSpPr>
        <p:spPr bwMode="auto">
          <a:xfrm>
            <a:off x="5867400" y="4221164"/>
            <a:ext cx="3009900" cy="23701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endParaRPr lang="en-US" altLang="en-US" sz="2000">
              <a:solidFill>
                <a:schemeClr val="tx1"/>
              </a:solidFill>
            </a:endParaRPr>
          </a:p>
        </p:txBody>
      </p:sp>
      <p:sp>
        <p:nvSpPr>
          <p:cNvPr id="21508" name="Text Box 47"/>
          <p:cNvSpPr txBox="1">
            <a:spLocks noChangeArrowheads="1"/>
          </p:cNvSpPr>
          <p:nvPr/>
        </p:nvSpPr>
        <p:spPr bwMode="auto">
          <a:xfrm>
            <a:off x="6926263" y="3886201"/>
            <a:ext cx="87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FPGA</a:t>
            </a:r>
          </a:p>
        </p:txBody>
      </p:sp>
      <p:sp>
        <p:nvSpPr>
          <p:cNvPr id="21509" name="Rectangle 48"/>
          <p:cNvSpPr>
            <a:spLocks noChangeArrowheads="1"/>
          </p:cNvSpPr>
          <p:nvPr/>
        </p:nvSpPr>
        <p:spPr bwMode="auto">
          <a:xfrm>
            <a:off x="5942013" y="4286251"/>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21510" name="Rectangle 49"/>
          <p:cNvSpPr>
            <a:spLocks noChangeArrowheads="1"/>
          </p:cNvSpPr>
          <p:nvPr/>
        </p:nvSpPr>
        <p:spPr bwMode="auto">
          <a:xfrm>
            <a:off x="6710363" y="4286251"/>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1400">
                <a:solidFill>
                  <a:schemeClr val="tx1"/>
                </a:solidFill>
              </a:rPr>
              <a:t>addAB</a:t>
            </a:r>
          </a:p>
        </p:txBody>
      </p:sp>
      <p:sp>
        <p:nvSpPr>
          <p:cNvPr id="21511" name="Rectangle 50"/>
          <p:cNvSpPr>
            <a:spLocks noChangeArrowheads="1"/>
          </p:cNvSpPr>
          <p:nvPr/>
        </p:nvSpPr>
        <p:spPr bwMode="auto">
          <a:xfrm>
            <a:off x="7478713" y="4286251"/>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21512" name="Rectangle 51"/>
          <p:cNvSpPr>
            <a:spLocks noChangeArrowheads="1"/>
          </p:cNvSpPr>
          <p:nvPr/>
        </p:nvSpPr>
        <p:spPr bwMode="auto">
          <a:xfrm>
            <a:off x="8247063" y="4286251"/>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21513" name="Rectangle 52"/>
          <p:cNvSpPr>
            <a:spLocks noChangeArrowheads="1"/>
          </p:cNvSpPr>
          <p:nvPr/>
        </p:nvSpPr>
        <p:spPr bwMode="auto">
          <a:xfrm>
            <a:off x="5942013" y="4900614"/>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21514" name="Rectangle 53"/>
          <p:cNvSpPr>
            <a:spLocks noChangeArrowheads="1"/>
          </p:cNvSpPr>
          <p:nvPr/>
        </p:nvSpPr>
        <p:spPr bwMode="auto">
          <a:xfrm>
            <a:off x="8262938" y="4900614"/>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1400">
                <a:solidFill>
                  <a:schemeClr val="tx1"/>
                </a:solidFill>
              </a:rPr>
              <a:t>xorAB</a:t>
            </a:r>
          </a:p>
        </p:txBody>
      </p:sp>
      <p:sp>
        <p:nvSpPr>
          <p:cNvPr id="21515" name="Rectangle 54"/>
          <p:cNvSpPr>
            <a:spLocks noChangeArrowheads="1"/>
          </p:cNvSpPr>
          <p:nvPr/>
        </p:nvSpPr>
        <p:spPr bwMode="auto">
          <a:xfrm>
            <a:off x="6710363" y="4900614"/>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21516" name="Rectangle 55"/>
          <p:cNvSpPr>
            <a:spLocks noChangeArrowheads="1"/>
          </p:cNvSpPr>
          <p:nvPr/>
        </p:nvSpPr>
        <p:spPr bwMode="auto">
          <a:xfrm>
            <a:off x="7467601" y="4900614"/>
            <a:ext cx="538163"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21517" name="Rectangle 56"/>
          <p:cNvSpPr>
            <a:spLocks noChangeArrowheads="1"/>
          </p:cNvSpPr>
          <p:nvPr/>
        </p:nvSpPr>
        <p:spPr bwMode="auto">
          <a:xfrm>
            <a:off x="6705601" y="5514976"/>
            <a:ext cx="538163"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21518" name="Rectangle 57"/>
          <p:cNvSpPr>
            <a:spLocks noChangeArrowheads="1"/>
          </p:cNvSpPr>
          <p:nvPr/>
        </p:nvSpPr>
        <p:spPr bwMode="auto">
          <a:xfrm>
            <a:off x="5943601" y="5514976"/>
            <a:ext cx="538163"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1400">
                <a:solidFill>
                  <a:schemeClr val="tx1"/>
                </a:solidFill>
              </a:rPr>
              <a:t>andAB</a:t>
            </a:r>
          </a:p>
        </p:txBody>
      </p:sp>
      <p:sp>
        <p:nvSpPr>
          <p:cNvPr id="21519" name="Rectangle 58"/>
          <p:cNvSpPr>
            <a:spLocks noChangeArrowheads="1"/>
          </p:cNvSpPr>
          <p:nvPr/>
        </p:nvSpPr>
        <p:spPr bwMode="auto">
          <a:xfrm>
            <a:off x="7478713" y="5514976"/>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21520" name="Rectangle 59"/>
          <p:cNvSpPr>
            <a:spLocks noChangeArrowheads="1"/>
          </p:cNvSpPr>
          <p:nvPr/>
        </p:nvSpPr>
        <p:spPr bwMode="auto">
          <a:xfrm>
            <a:off x="8247063" y="5514976"/>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21521" name="Rectangle 60"/>
          <p:cNvSpPr>
            <a:spLocks noChangeArrowheads="1"/>
          </p:cNvSpPr>
          <p:nvPr/>
        </p:nvSpPr>
        <p:spPr bwMode="auto">
          <a:xfrm>
            <a:off x="5942013" y="6053139"/>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21522" name="Rectangle 61"/>
          <p:cNvSpPr>
            <a:spLocks noChangeArrowheads="1"/>
          </p:cNvSpPr>
          <p:nvPr/>
        </p:nvSpPr>
        <p:spPr bwMode="auto">
          <a:xfrm>
            <a:off x="6710363" y="6053139"/>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1400">
                <a:solidFill>
                  <a:schemeClr val="tx1"/>
                </a:solidFill>
              </a:rPr>
              <a:t>orAB</a:t>
            </a:r>
          </a:p>
        </p:txBody>
      </p:sp>
      <p:sp>
        <p:nvSpPr>
          <p:cNvPr id="21523" name="Rectangle 62"/>
          <p:cNvSpPr>
            <a:spLocks noChangeArrowheads="1"/>
          </p:cNvSpPr>
          <p:nvPr/>
        </p:nvSpPr>
        <p:spPr bwMode="auto">
          <a:xfrm>
            <a:off x="7478713" y="6053139"/>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21524" name="Rectangle 63"/>
          <p:cNvSpPr>
            <a:spLocks noChangeArrowheads="1"/>
          </p:cNvSpPr>
          <p:nvPr/>
        </p:nvSpPr>
        <p:spPr bwMode="auto">
          <a:xfrm>
            <a:off x="8247063" y="6053139"/>
            <a:ext cx="53816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LUT</a:t>
            </a:r>
          </a:p>
        </p:txBody>
      </p:sp>
      <p:sp>
        <p:nvSpPr>
          <p:cNvPr id="21525" name="Text Box 8"/>
          <p:cNvSpPr txBox="1">
            <a:spLocks noChangeArrowheads="1"/>
          </p:cNvSpPr>
          <p:nvPr/>
        </p:nvSpPr>
        <p:spPr bwMode="auto">
          <a:xfrm>
            <a:off x="4291013" y="1295401"/>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A</a:t>
            </a:r>
          </a:p>
        </p:txBody>
      </p:sp>
      <p:sp>
        <p:nvSpPr>
          <p:cNvPr id="21526" name="Text Box 9"/>
          <p:cNvSpPr txBox="1">
            <a:spLocks noChangeArrowheads="1"/>
          </p:cNvSpPr>
          <p:nvPr/>
        </p:nvSpPr>
        <p:spPr bwMode="auto">
          <a:xfrm>
            <a:off x="4291013" y="1601789"/>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B</a:t>
            </a:r>
          </a:p>
        </p:txBody>
      </p:sp>
      <p:sp>
        <p:nvSpPr>
          <p:cNvPr id="21527" name="Rectangle 12"/>
          <p:cNvSpPr>
            <a:spLocks noChangeArrowheads="1"/>
          </p:cNvSpPr>
          <p:nvPr/>
        </p:nvSpPr>
        <p:spPr bwMode="auto">
          <a:xfrm>
            <a:off x="4813300" y="1333501"/>
            <a:ext cx="768350" cy="614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addAB</a:t>
            </a:r>
          </a:p>
        </p:txBody>
      </p:sp>
      <p:sp>
        <p:nvSpPr>
          <p:cNvPr id="21528" name="Line 25"/>
          <p:cNvSpPr>
            <a:spLocks noChangeShapeType="1"/>
          </p:cNvSpPr>
          <p:nvPr/>
        </p:nvSpPr>
        <p:spPr bwMode="auto">
          <a:xfrm flipV="1">
            <a:off x="4568826" y="1525588"/>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29" name="Text Box 33"/>
          <p:cNvSpPr txBox="1">
            <a:spLocks noChangeArrowheads="1"/>
          </p:cNvSpPr>
          <p:nvPr/>
        </p:nvSpPr>
        <p:spPr bwMode="auto">
          <a:xfrm>
            <a:off x="5527676" y="12573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a:t>
            </a:r>
          </a:p>
        </p:txBody>
      </p:sp>
      <p:sp>
        <p:nvSpPr>
          <p:cNvPr id="21530" name="Line 39"/>
          <p:cNvSpPr>
            <a:spLocks noChangeShapeType="1"/>
          </p:cNvSpPr>
          <p:nvPr/>
        </p:nvSpPr>
        <p:spPr bwMode="auto">
          <a:xfrm>
            <a:off x="5567364" y="1639889"/>
            <a:ext cx="268287"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31" name="Line 71"/>
          <p:cNvSpPr>
            <a:spLocks noChangeShapeType="1"/>
          </p:cNvSpPr>
          <p:nvPr/>
        </p:nvSpPr>
        <p:spPr bwMode="auto">
          <a:xfrm flipV="1">
            <a:off x="4568826" y="1795463"/>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32" name="Text Box 72"/>
          <p:cNvSpPr txBox="1">
            <a:spLocks noChangeArrowheads="1"/>
          </p:cNvSpPr>
          <p:nvPr/>
        </p:nvSpPr>
        <p:spPr bwMode="auto">
          <a:xfrm>
            <a:off x="5849938" y="1295401"/>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A</a:t>
            </a:r>
          </a:p>
        </p:txBody>
      </p:sp>
      <p:sp>
        <p:nvSpPr>
          <p:cNvPr id="21533" name="Text Box 73"/>
          <p:cNvSpPr txBox="1">
            <a:spLocks noChangeArrowheads="1"/>
          </p:cNvSpPr>
          <p:nvPr/>
        </p:nvSpPr>
        <p:spPr bwMode="auto">
          <a:xfrm>
            <a:off x="5849938" y="1601789"/>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B</a:t>
            </a:r>
          </a:p>
        </p:txBody>
      </p:sp>
      <p:sp>
        <p:nvSpPr>
          <p:cNvPr id="21534" name="Rectangle 74"/>
          <p:cNvSpPr>
            <a:spLocks noChangeArrowheads="1"/>
          </p:cNvSpPr>
          <p:nvPr/>
        </p:nvSpPr>
        <p:spPr bwMode="auto">
          <a:xfrm>
            <a:off x="6372225" y="1333501"/>
            <a:ext cx="768350" cy="614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xorAB</a:t>
            </a:r>
          </a:p>
        </p:txBody>
      </p:sp>
      <p:sp>
        <p:nvSpPr>
          <p:cNvPr id="21535" name="Line 75"/>
          <p:cNvSpPr>
            <a:spLocks noChangeShapeType="1"/>
          </p:cNvSpPr>
          <p:nvPr/>
        </p:nvSpPr>
        <p:spPr bwMode="auto">
          <a:xfrm flipV="1">
            <a:off x="6127751" y="1525588"/>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36" name="Text Box 76"/>
          <p:cNvSpPr txBox="1">
            <a:spLocks noChangeArrowheads="1"/>
          </p:cNvSpPr>
          <p:nvPr/>
        </p:nvSpPr>
        <p:spPr bwMode="auto">
          <a:xfrm>
            <a:off x="7086601" y="12573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a:t>
            </a:r>
          </a:p>
        </p:txBody>
      </p:sp>
      <p:sp>
        <p:nvSpPr>
          <p:cNvPr id="21537" name="Line 77"/>
          <p:cNvSpPr>
            <a:spLocks noChangeShapeType="1"/>
          </p:cNvSpPr>
          <p:nvPr/>
        </p:nvSpPr>
        <p:spPr bwMode="auto">
          <a:xfrm>
            <a:off x="7126289" y="1639889"/>
            <a:ext cx="268287"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38" name="Line 78"/>
          <p:cNvSpPr>
            <a:spLocks noChangeShapeType="1"/>
          </p:cNvSpPr>
          <p:nvPr/>
        </p:nvSpPr>
        <p:spPr bwMode="auto">
          <a:xfrm flipV="1">
            <a:off x="6127751" y="1795463"/>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39" name="Text Box 79"/>
          <p:cNvSpPr txBox="1">
            <a:spLocks noChangeArrowheads="1"/>
          </p:cNvSpPr>
          <p:nvPr/>
        </p:nvSpPr>
        <p:spPr bwMode="auto">
          <a:xfrm>
            <a:off x="7424738" y="1295401"/>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A</a:t>
            </a:r>
          </a:p>
        </p:txBody>
      </p:sp>
      <p:sp>
        <p:nvSpPr>
          <p:cNvPr id="21540" name="Text Box 80"/>
          <p:cNvSpPr txBox="1">
            <a:spLocks noChangeArrowheads="1"/>
          </p:cNvSpPr>
          <p:nvPr/>
        </p:nvSpPr>
        <p:spPr bwMode="auto">
          <a:xfrm>
            <a:off x="7424738" y="1601789"/>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B</a:t>
            </a:r>
          </a:p>
        </p:txBody>
      </p:sp>
      <p:sp>
        <p:nvSpPr>
          <p:cNvPr id="21541" name="Rectangle 81"/>
          <p:cNvSpPr>
            <a:spLocks noChangeArrowheads="1"/>
          </p:cNvSpPr>
          <p:nvPr/>
        </p:nvSpPr>
        <p:spPr bwMode="auto">
          <a:xfrm>
            <a:off x="7947025" y="1333501"/>
            <a:ext cx="768350" cy="614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andAB</a:t>
            </a:r>
          </a:p>
        </p:txBody>
      </p:sp>
      <p:sp>
        <p:nvSpPr>
          <p:cNvPr id="21542" name="Line 82"/>
          <p:cNvSpPr>
            <a:spLocks noChangeShapeType="1"/>
          </p:cNvSpPr>
          <p:nvPr/>
        </p:nvSpPr>
        <p:spPr bwMode="auto">
          <a:xfrm flipV="1">
            <a:off x="7702551" y="1525588"/>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43" name="Text Box 83"/>
          <p:cNvSpPr txBox="1">
            <a:spLocks noChangeArrowheads="1"/>
          </p:cNvSpPr>
          <p:nvPr/>
        </p:nvSpPr>
        <p:spPr bwMode="auto">
          <a:xfrm>
            <a:off x="8661401" y="12573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a:t>
            </a:r>
          </a:p>
        </p:txBody>
      </p:sp>
      <p:sp>
        <p:nvSpPr>
          <p:cNvPr id="21544" name="Line 84"/>
          <p:cNvSpPr>
            <a:spLocks noChangeShapeType="1"/>
          </p:cNvSpPr>
          <p:nvPr/>
        </p:nvSpPr>
        <p:spPr bwMode="auto">
          <a:xfrm>
            <a:off x="8701089" y="1639889"/>
            <a:ext cx="268287"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45" name="Line 85"/>
          <p:cNvSpPr>
            <a:spLocks noChangeShapeType="1"/>
          </p:cNvSpPr>
          <p:nvPr/>
        </p:nvSpPr>
        <p:spPr bwMode="auto">
          <a:xfrm flipV="1">
            <a:off x="7702551" y="1795463"/>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46" name="Text Box 86"/>
          <p:cNvSpPr txBox="1">
            <a:spLocks noChangeArrowheads="1"/>
          </p:cNvSpPr>
          <p:nvPr/>
        </p:nvSpPr>
        <p:spPr bwMode="auto">
          <a:xfrm>
            <a:off x="8999538" y="1295401"/>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A</a:t>
            </a:r>
          </a:p>
        </p:txBody>
      </p:sp>
      <p:sp>
        <p:nvSpPr>
          <p:cNvPr id="21547" name="Text Box 87"/>
          <p:cNvSpPr txBox="1">
            <a:spLocks noChangeArrowheads="1"/>
          </p:cNvSpPr>
          <p:nvPr/>
        </p:nvSpPr>
        <p:spPr bwMode="auto">
          <a:xfrm>
            <a:off x="8999538" y="1601789"/>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B</a:t>
            </a:r>
          </a:p>
        </p:txBody>
      </p:sp>
      <p:sp>
        <p:nvSpPr>
          <p:cNvPr id="21548" name="Rectangle 88"/>
          <p:cNvSpPr>
            <a:spLocks noChangeArrowheads="1"/>
          </p:cNvSpPr>
          <p:nvPr/>
        </p:nvSpPr>
        <p:spPr bwMode="auto">
          <a:xfrm>
            <a:off x="9521825" y="1333501"/>
            <a:ext cx="768350" cy="614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eaLnBrk="1" hangingPunct="1"/>
            <a:r>
              <a:rPr lang="en-US" altLang="en-US" sz="2000">
                <a:solidFill>
                  <a:schemeClr val="tx1"/>
                </a:solidFill>
              </a:rPr>
              <a:t>orAB</a:t>
            </a:r>
          </a:p>
        </p:txBody>
      </p:sp>
      <p:sp>
        <p:nvSpPr>
          <p:cNvPr id="21549" name="Line 89"/>
          <p:cNvSpPr>
            <a:spLocks noChangeShapeType="1"/>
          </p:cNvSpPr>
          <p:nvPr/>
        </p:nvSpPr>
        <p:spPr bwMode="auto">
          <a:xfrm flipV="1">
            <a:off x="9277351" y="1525588"/>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50" name="Text Box 90"/>
          <p:cNvSpPr txBox="1">
            <a:spLocks noChangeArrowheads="1"/>
          </p:cNvSpPr>
          <p:nvPr/>
        </p:nvSpPr>
        <p:spPr bwMode="auto">
          <a:xfrm>
            <a:off x="10236201" y="12573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a:t>
            </a:r>
          </a:p>
        </p:txBody>
      </p:sp>
      <p:sp>
        <p:nvSpPr>
          <p:cNvPr id="21551" name="Line 91"/>
          <p:cNvSpPr>
            <a:spLocks noChangeShapeType="1"/>
          </p:cNvSpPr>
          <p:nvPr/>
        </p:nvSpPr>
        <p:spPr bwMode="auto">
          <a:xfrm>
            <a:off x="10275889" y="1639889"/>
            <a:ext cx="268287"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52" name="Line 92"/>
          <p:cNvSpPr>
            <a:spLocks noChangeShapeType="1"/>
          </p:cNvSpPr>
          <p:nvPr/>
        </p:nvSpPr>
        <p:spPr bwMode="auto">
          <a:xfrm flipV="1">
            <a:off x="9277351" y="1795463"/>
            <a:ext cx="244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53" name="Rectangle 93"/>
          <p:cNvSpPr>
            <a:spLocks noChangeArrowheads="1"/>
          </p:cNvSpPr>
          <p:nvPr/>
        </p:nvSpPr>
        <p:spPr bwMode="auto">
          <a:xfrm>
            <a:off x="4673601" y="2376488"/>
            <a:ext cx="1076325" cy="1268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0  0</a:t>
            </a:r>
          </a:p>
          <a:p>
            <a:pPr eaLnBrk="1" hangingPunct="1"/>
            <a:r>
              <a:rPr lang="en-US" altLang="en-US" sz="2000">
                <a:solidFill>
                  <a:schemeClr val="tx1"/>
                </a:solidFill>
              </a:rPr>
              <a:t>0  1</a:t>
            </a:r>
          </a:p>
          <a:p>
            <a:pPr eaLnBrk="1" hangingPunct="1"/>
            <a:r>
              <a:rPr lang="en-US" altLang="en-US" sz="2000">
                <a:solidFill>
                  <a:schemeClr val="tx1"/>
                </a:solidFill>
              </a:rPr>
              <a:t>1  0  </a:t>
            </a:r>
          </a:p>
          <a:p>
            <a:pPr eaLnBrk="1" hangingPunct="1"/>
            <a:r>
              <a:rPr lang="en-US" altLang="en-US" sz="2000">
                <a:solidFill>
                  <a:schemeClr val="tx1"/>
                </a:solidFill>
              </a:rPr>
              <a:t>1  1</a:t>
            </a:r>
          </a:p>
        </p:txBody>
      </p:sp>
      <p:sp>
        <p:nvSpPr>
          <p:cNvPr id="21554" name="Text Box 97"/>
          <p:cNvSpPr txBox="1">
            <a:spLocks noChangeArrowheads="1"/>
          </p:cNvSpPr>
          <p:nvPr/>
        </p:nvSpPr>
        <p:spPr bwMode="auto">
          <a:xfrm>
            <a:off x="4395789" y="2006601"/>
            <a:ext cx="1322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    A  B   X</a:t>
            </a:r>
          </a:p>
        </p:txBody>
      </p:sp>
      <p:sp>
        <p:nvSpPr>
          <p:cNvPr id="21555" name="Rectangle 98"/>
          <p:cNvSpPr>
            <a:spLocks noChangeArrowheads="1"/>
          </p:cNvSpPr>
          <p:nvPr/>
        </p:nvSpPr>
        <p:spPr bwMode="auto">
          <a:xfrm>
            <a:off x="5326063" y="2376489"/>
            <a:ext cx="423862" cy="12668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a:t>
            </a:r>
          </a:p>
          <a:p>
            <a:pPr eaLnBrk="1" hangingPunct="1"/>
            <a:r>
              <a:rPr lang="en-US" altLang="en-US" sz="2000">
                <a:solidFill>
                  <a:schemeClr val="tx1"/>
                </a:solidFill>
              </a:rPr>
              <a:t>1</a:t>
            </a:r>
          </a:p>
          <a:p>
            <a:pPr eaLnBrk="1" hangingPunct="1"/>
            <a:r>
              <a:rPr lang="en-US" altLang="en-US" sz="2000">
                <a:solidFill>
                  <a:schemeClr val="tx1"/>
                </a:solidFill>
              </a:rPr>
              <a:t>1</a:t>
            </a:r>
          </a:p>
          <a:p>
            <a:pPr eaLnBrk="1" hangingPunct="1"/>
            <a:r>
              <a:rPr lang="en-US" altLang="en-US" sz="2000">
                <a:solidFill>
                  <a:schemeClr val="tx1"/>
                </a:solidFill>
              </a:rPr>
              <a:t>0</a:t>
            </a:r>
          </a:p>
        </p:txBody>
      </p:sp>
      <p:sp>
        <p:nvSpPr>
          <p:cNvPr id="21556" name="Rectangle 100"/>
          <p:cNvSpPr>
            <a:spLocks noChangeArrowheads="1"/>
          </p:cNvSpPr>
          <p:nvPr/>
        </p:nvSpPr>
        <p:spPr bwMode="auto">
          <a:xfrm>
            <a:off x="6248401" y="2376488"/>
            <a:ext cx="1076325" cy="1268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0  0</a:t>
            </a:r>
          </a:p>
          <a:p>
            <a:pPr eaLnBrk="1" hangingPunct="1"/>
            <a:r>
              <a:rPr lang="en-US" altLang="en-US" sz="2000">
                <a:solidFill>
                  <a:schemeClr val="tx1"/>
                </a:solidFill>
              </a:rPr>
              <a:t>0  1</a:t>
            </a:r>
          </a:p>
          <a:p>
            <a:pPr eaLnBrk="1" hangingPunct="1"/>
            <a:r>
              <a:rPr lang="en-US" altLang="en-US" sz="2000">
                <a:solidFill>
                  <a:schemeClr val="tx1"/>
                </a:solidFill>
              </a:rPr>
              <a:t>1  0  </a:t>
            </a:r>
          </a:p>
          <a:p>
            <a:pPr eaLnBrk="1" hangingPunct="1"/>
            <a:r>
              <a:rPr lang="en-US" altLang="en-US" sz="2000">
                <a:solidFill>
                  <a:schemeClr val="tx1"/>
                </a:solidFill>
              </a:rPr>
              <a:t>1  1</a:t>
            </a:r>
          </a:p>
        </p:txBody>
      </p:sp>
      <p:sp>
        <p:nvSpPr>
          <p:cNvPr id="21557" name="Text Box 101"/>
          <p:cNvSpPr txBox="1">
            <a:spLocks noChangeArrowheads="1"/>
          </p:cNvSpPr>
          <p:nvPr/>
        </p:nvSpPr>
        <p:spPr bwMode="auto">
          <a:xfrm>
            <a:off x="5970589" y="2006601"/>
            <a:ext cx="1322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    A  B   X</a:t>
            </a:r>
          </a:p>
        </p:txBody>
      </p:sp>
      <p:sp>
        <p:nvSpPr>
          <p:cNvPr id="21558" name="Rectangle 102"/>
          <p:cNvSpPr>
            <a:spLocks noChangeArrowheads="1"/>
          </p:cNvSpPr>
          <p:nvPr/>
        </p:nvSpPr>
        <p:spPr bwMode="auto">
          <a:xfrm>
            <a:off x="6900863" y="2376489"/>
            <a:ext cx="423862" cy="12668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a:t>
            </a:r>
          </a:p>
          <a:p>
            <a:pPr eaLnBrk="1" hangingPunct="1"/>
            <a:r>
              <a:rPr lang="en-US" altLang="en-US" sz="2000">
                <a:solidFill>
                  <a:schemeClr val="tx1"/>
                </a:solidFill>
              </a:rPr>
              <a:t>1</a:t>
            </a:r>
          </a:p>
          <a:p>
            <a:pPr eaLnBrk="1" hangingPunct="1"/>
            <a:r>
              <a:rPr lang="en-US" altLang="en-US" sz="2000">
                <a:solidFill>
                  <a:schemeClr val="tx1"/>
                </a:solidFill>
              </a:rPr>
              <a:t>1</a:t>
            </a:r>
          </a:p>
          <a:p>
            <a:pPr eaLnBrk="1" hangingPunct="1"/>
            <a:r>
              <a:rPr lang="en-US" altLang="en-US" sz="2000">
                <a:solidFill>
                  <a:schemeClr val="tx1"/>
                </a:solidFill>
              </a:rPr>
              <a:t>0</a:t>
            </a:r>
          </a:p>
        </p:txBody>
      </p:sp>
      <p:sp>
        <p:nvSpPr>
          <p:cNvPr id="21559" name="Rectangle 103"/>
          <p:cNvSpPr>
            <a:spLocks noChangeArrowheads="1"/>
          </p:cNvSpPr>
          <p:nvPr/>
        </p:nvSpPr>
        <p:spPr bwMode="auto">
          <a:xfrm>
            <a:off x="7861301" y="2376488"/>
            <a:ext cx="1076325" cy="1268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0  0</a:t>
            </a:r>
          </a:p>
          <a:p>
            <a:pPr eaLnBrk="1" hangingPunct="1"/>
            <a:r>
              <a:rPr lang="en-US" altLang="en-US" sz="2000">
                <a:solidFill>
                  <a:schemeClr val="tx1"/>
                </a:solidFill>
              </a:rPr>
              <a:t>0  1</a:t>
            </a:r>
          </a:p>
          <a:p>
            <a:pPr eaLnBrk="1" hangingPunct="1"/>
            <a:r>
              <a:rPr lang="en-US" altLang="en-US" sz="2000">
                <a:solidFill>
                  <a:schemeClr val="tx1"/>
                </a:solidFill>
              </a:rPr>
              <a:t>1  0  </a:t>
            </a:r>
          </a:p>
          <a:p>
            <a:pPr eaLnBrk="1" hangingPunct="1"/>
            <a:r>
              <a:rPr lang="en-US" altLang="en-US" sz="2000">
                <a:solidFill>
                  <a:schemeClr val="tx1"/>
                </a:solidFill>
              </a:rPr>
              <a:t>1  1</a:t>
            </a:r>
          </a:p>
        </p:txBody>
      </p:sp>
      <p:sp>
        <p:nvSpPr>
          <p:cNvPr id="21560" name="Text Box 104"/>
          <p:cNvSpPr txBox="1">
            <a:spLocks noChangeArrowheads="1"/>
          </p:cNvSpPr>
          <p:nvPr/>
        </p:nvSpPr>
        <p:spPr bwMode="auto">
          <a:xfrm>
            <a:off x="7583489" y="2006601"/>
            <a:ext cx="1322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    A  B   X</a:t>
            </a:r>
          </a:p>
        </p:txBody>
      </p:sp>
      <p:sp>
        <p:nvSpPr>
          <p:cNvPr id="21561" name="Rectangle 105"/>
          <p:cNvSpPr>
            <a:spLocks noChangeArrowheads="1"/>
          </p:cNvSpPr>
          <p:nvPr/>
        </p:nvSpPr>
        <p:spPr bwMode="auto">
          <a:xfrm>
            <a:off x="8513763" y="2376489"/>
            <a:ext cx="423862" cy="12668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a:t>
            </a:r>
          </a:p>
          <a:p>
            <a:pPr eaLnBrk="1" hangingPunct="1"/>
            <a:r>
              <a:rPr lang="en-US" altLang="en-US" sz="2000">
                <a:solidFill>
                  <a:schemeClr val="tx1"/>
                </a:solidFill>
              </a:rPr>
              <a:t>0</a:t>
            </a:r>
          </a:p>
          <a:p>
            <a:pPr eaLnBrk="1" hangingPunct="1"/>
            <a:r>
              <a:rPr lang="en-US" altLang="en-US" sz="2000">
                <a:solidFill>
                  <a:schemeClr val="tx1"/>
                </a:solidFill>
              </a:rPr>
              <a:t>0</a:t>
            </a:r>
          </a:p>
          <a:p>
            <a:pPr eaLnBrk="1" hangingPunct="1"/>
            <a:r>
              <a:rPr lang="en-US" altLang="en-US" sz="2000">
                <a:solidFill>
                  <a:schemeClr val="tx1"/>
                </a:solidFill>
              </a:rPr>
              <a:t>1</a:t>
            </a:r>
          </a:p>
        </p:txBody>
      </p:sp>
      <p:sp>
        <p:nvSpPr>
          <p:cNvPr id="21562" name="Rectangle 106"/>
          <p:cNvSpPr>
            <a:spLocks noChangeArrowheads="1"/>
          </p:cNvSpPr>
          <p:nvPr/>
        </p:nvSpPr>
        <p:spPr bwMode="auto">
          <a:xfrm>
            <a:off x="9398001" y="2351088"/>
            <a:ext cx="1076325" cy="1268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0  0</a:t>
            </a:r>
          </a:p>
          <a:p>
            <a:pPr eaLnBrk="1" hangingPunct="1"/>
            <a:r>
              <a:rPr lang="en-US" altLang="en-US" sz="2000">
                <a:solidFill>
                  <a:schemeClr val="tx1"/>
                </a:solidFill>
              </a:rPr>
              <a:t>0  1</a:t>
            </a:r>
          </a:p>
          <a:p>
            <a:pPr eaLnBrk="1" hangingPunct="1"/>
            <a:r>
              <a:rPr lang="en-US" altLang="en-US" sz="2000">
                <a:solidFill>
                  <a:schemeClr val="tx1"/>
                </a:solidFill>
              </a:rPr>
              <a:t>1  0  </a:t>
            </a:r>
          </a:p>
          <a:p>
            <a:pPr eaLnBrk="1" hangingPunct="1"/>
            <a:r>
              <a:rPr lang="en-US" altLang="en-US" sz="2000">
                <a:solidFill>
                  <a:schemeClr val="tx1"/>
                </a:solidFill>
              </a:rPr>
              <a:t>1  1</a:t>
            </a:r>
          </a:p>
        </p:txBody>
      </p:sp>
      <p:sp>
        <p:nvSpPr>
          <p:cNvPr id="21563" name="Text Box 107"/>
          <p:cNvSpPr txBox="1">
            <a:spLocks noChangeArrowheads="1"/>
          </p:cNvSpPr>
          <p:nvPr/>
        </p:nvSpPr>
        <p:spPr bwMode="auto">
          <a:xfrm>
            <a:off x="9120189" y="1981201"/>
            <a:ext cx="1322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    A  B   X</a:t>
            </a:r>
          </a:p>
        </p:txBody>
      </p:sp>
      <p:sp>
        <p:nvSpPr>
          <p:cNvPr id="21564" name="Rectangle 108"/>
          <p:cNvSpPr>
            <a:spLocks noChangeArrowheads="1"/>
          </p:cNvSpPr>
          <p:nvPr/>
        </p:nvSpPr>
        <p:spPr bwMode="auto">
          <a:xfrm>
            <a:off x="10050463" y="2351089"/>
            <a:ext cx="423862" cy="12668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0</a:t>
            </a:r>
          </a:p>
          <a:p>
            <a:pPr eaLnBrk="1" hangingPunct="1"/>
            <a:r>
              <a:rPr lang="en-US" altLang="en-US" sz="2000">
                <a:solidFill>
                  <a:schemeClr val="tx1"/>
                </a:solidFill>
              </a:rPr>
              <a:t>1</a:t>
            </a:r>
          </a:p>
          <a:p>
            <a:pPr eaLnBrk="1" hangingPunct="1"/>
            <a:r>
              <a:rPr lang="en-US" altLang="en-US" sz="2000">
                <a:solidFill>
                  <a:schemeClr val="tx1"/>
                </a:solidFill>
              </a:rPr>
              <a:t>1</a:t>
            </a:r>
          </a:p>
          <a:p>
            <a:pPr eaLnBrk="1" hangingPunct="1"/>
            <a:r>
              <a:rPr lang="en-US" altLang="en-US" sz="2000">
                <a:solidFill>
                  <a:schemeClr val="tx1"/>
                </a:solidFill>
              </a:rPr>
              <a:t>1</a:t>
            </a:r>
          </a:p>
        </p:txBody>
      </p:sp>
      <p:sp>
        <p:nvSpPr>
          <p:cNvPr id="21565" name="Text Box 109"/>
          <p:cNvSpPr txBox="1">
            <a:spLocks noChangeArrowheads="1"/>
          </p:cNvSpPr>
          <p:nvPr/>
        </p:nvSpPr>
        <p:spPr bwMode="auto">
          <a:xfrm>
            <a:off x="5665788" y="3581401"/>
            <a:ext cx="3656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2-input Look Up Tables (LUTs)</a:t>
            </a:r>
          </a:p>
        </p:txBody>
      </p:sp>
      <p:sp>
        <p:nvSpPr>
          <p:cNvPr id="21566" name="TextBox 105"/>
          <p:cNvSpPr txBox="1">
            <a:spLocks noChangeArrowheads="1"/>
          </p:cNvSpPr>
          <p:nvPr/>
        </p:nvSpPr>
        <p:spPr bwMode="auto">
          <a:xfrm>
            <a:off x="4533901" y="876300"/>
            <a:ext cx="1344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 &lt;= A+B;</a:t>
            </a:r>
          </a:p>
        </p:txBody>
      </p:sp>
      <p:sp>
        <p:nvSpPr>
          <p:cNvPr id="21567" name="TextBox 106"/>
          <p:cNvSpPr txBox="1">
            <a:spLocks noChangeArrowheads="1"/>
          </p:cNvSpPr>
          <p:nvPr/>
        </p:nvSpPr>
        <p:spPr bwMode="auto">
          <a:xfrm>
            <a:off x="5981700" y="876300"/>
            <a:ext cx="167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 &lt;= A xor B;</a:t>
            </a:r>
          </a:p>
        </p:txBody>
      </p:sp>
      <p:sp>
        <p:nvSpPr>
          <p:cNvPr id="21568" name="TextBox 107"/>
          <p:cNvSpPr txBox="1">
            <a:spLocks noChangeArrowheads="1"/>
          </p:cNvSpPr>
          <p:nvPr/>
        </p:nvSpPr>
        <p:spPr bwMode="auto">
          <a:xfrm>
            <a:off x="7543801" y="876300"/>
            <a:ext cx="1749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 &lt;= A and B;</a:t>
            </a:r>
          </a:p>
        </p:txBody>
      </p:sp>
      <p:sp>
        <p:nvSpPr>
          <p:cNvPr id="21569" name="TextBox 108"/>
          <p:cNvSpPr txBox="1">
            <a:spLocks noChangeArrowheads="1"/>
          </p:cNvSpPr>
          <p:nvPr/>
        </p:nvSpPr>
        <p:spPr bwMode="auto">
          <a:xfrm>
            <a:off x="9182100" y="876300"/>
            <a:ext cx="154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eaLnBrk="1" hangingPunct="1"/>
            <a:r>
              <a:rPr lang="en-US" altLang="en-US" sz="2000">
                <a:solidFill>
                  <a:schemeClr val="tx1"/>
                </a:solidFill>
              </a:rPr>
              <a:t>X &lt;= A or B;</a:t>
            </a:r>
          </a:p>
        </p:txBody>
      </p:sp>
      <p:cxnSp>
        <p:nvCxnSpPr>
          <p:cNvPr id="111" name="Straight Arrow Connector 110"/>
          <p:cNvCxnSpPr/>
          <p:nvPr/>
        </p:nvCxnSpPr>
        <p:spPr>
          <a:xfrm>
            <a:off x="5524500" y="5715000"/>
            <a:ext cx="4191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8801100" y="5143500"/>
            <a:ext cx="4191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7" name="Freeform 116"/>
          <p:cNvSpPr/>
          <p:nvPr/>
        </p:nvSpPr>
        <p:spPr>
          <a:xfrm>
            <a:off x="6478588" y="4516438"/>
            <a:ext cx="233362" cy="1231900"/>
          </a:xfrm>
          <a:custGeom>
            <a:avLst/>
            <a:gdLst>
              <a:gd name="connsiteX0" fmla="*/ 0 w 233265"/>
              <a:gd name="connsiteY0" fmla="*/ 1231641 h 1231641"/>
              <a:gd name="connsiteX1" fmla="*/ 139959 w 233265"/>
              <a:gd name="connsiteY1" fmla="*/ 1222311 h 1231641"/>
              <a:gd name="connsiteX2" fmla="*/ 139959 w 233265"/>
              <a:gd name="connsiteY2" fmla="*/ 0 h 1231641"/>
              <a:gd name="connsiteX3" fmla="*/ 233265 w 233265"/>
              <a:gd name="connsiteY3" fmla="*/ 0 h 1231641"/>
            </a:gdLst>
            <a:ahLst/>
            <a:cxnLst>
              <a:cxn ang="0">
                <a:pos x="connsiteX0" y="connsiteY0"/>
              </a:cxn>
              <a:cxn ang="0">
                <a:pos x="connsiteX1" y="connsiteY1"/>
              </a:cxn>
              <a:cxn ang="0">
                <a:pos x="connsiteX2" y="connsiteY2"/>
              </a:cxn>
              <a:cxn ang="0">
                <a:pos x="connsiteX3" y="connsiteY3"/>
              </a:cxn>
            </a:cxnLst>
            <a:rect l="l" t="t" r="r" b="b"/>
            <a:pathLst>
              <a:path w="233265" h="1231641">
                <a:moveTo>
                  <a:pt x="0" y="1231641"/>
                </a:moveTo>
                <a:lnTo>
                  <a:pt x="139959" y="1222311"/>
                </a:lnTo>
                <a:lnTo>
                  <a:pt x="139959" y="0"/>
                </a:lnTo>
                <a:lnTo>
                  <a:pt x="233265" y="0"/>
                </a:lnTo>
              </a:path>
            </a:pathLst>
          </a:cu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8" name="Freeform 117"/>
          <p:cNvSpPr/>
          <p:nvPr/>
        </p:nvSpPr>
        <p:spPr>
          <a:xfrm>
            <a:off x="7243764" y="4525964"/>
            <a:ext cx="1025525" cy="904875"/>
          </a:xfrm>
          <a:custGeom>
            <a:avLst/>
            <a:gdLst>
              <a:gd name="connsiteX0" fmla="*/ 0 w 1026368"/>
              <a:gd name="connsiteY0" fmla="*/ 0 h 905069"/>
              <a:gd name="connsiteX1" fmla="*/ 149290 w 1026368"/>
              <a:gd name="connsiteY1" fmla="*/ 0 h 905069"/>
              <a:gd name="connsiteX2" fmla="*/ 149290 w 1026368"/>
              <a:gd name="connsiteY2" fmla="*/ 905069 h 905069"/>
              <a:gd name="connsiteX3" fmla="*/ 858417 w 1026368"/>
              <a:gd name="connsiteY3" fmla="*/ 905069 h 905069"/>
              <a:gd name="connsiteX4" fmla="*/ 849086 w 1026368"/>
              <a:gd name="connsiteY4" fmla="*/ 494522 h 905069"/>
              <a:gd name="connsiteX5" fmla="*/ 1026368 w 1026368"/>
              <a:gd name="connsiteY5" fmla="*/ 494522 h 90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368" h="905069">
                <a:moveTo>
                  <a:pt x="0" y="0"/>
                </a:moveTo>
                <a:lnTo>
                  <a:pt x="149290" y="0"/>
                </a:lnTo>
                <a:lnTo>
                  <a:pt x="149290" y="905069"/>
                </a:lnTo>
                <a:lnTo>
                  <a:pt x="858417" y="905069"/>
                </a:lnTo>
                <a:lnTo>
                  <a:pt x="849086" y="494522"/>
                </a:lnTo>
                <a:lnTo>
                  <a:pt x="1026368" y="494522"/>
                </a:lnTo>
              </a:path>
            </a:pathLst>
          </a:cu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9" name="Freeform 118"/>
          <p:cNvSpPr/>
          <p:nvPr/>
        </p:nvSpPr>
        <p:spPr>
          <a:xfrm>
            <a:off x="6618288" y="5738813"/>
            <a:ext cx="93662" cy="558800"/>
          </a:xfrm>
          <a:custGeom>
            <a:avLst/>
            <a:gdLst>
              <a:gd name="connsiteX0" fmla="*/ 0 w 93306"/>
              <a:gd name="connsiteY0" fmla="*/ 0 h 559836"/>
              <a:gd name="connsiteX1" fmla="*/ 0 w 93306"/>
              <a:gd name="connsiteY1" fmla="*/ 559836 h 559836"/>
              <a:gd name="connsiteX2" fmla="*/ 93306 w 93306"/>
              <a:gd name="connsiteY2" fmla="*/ 559836 h 559836"/>
            </a:gdLst>
            <a:ahLst/>
            <a:cxnLst>
              <a:cxn ang="0">
                <a:pos x="connsiteX0" y="connsiteY0"/>
              </a:cxn>
              <a:cxn ang="0">
                <a:pos x="connsiteX1" y="connsiteY1"/>
              </a:cxn>
              <a:cxn ang="0">
                <a:pos x="connsiteX2" y="connsiteY2"/>
              </a:cxn>
            </a:cxnLst>
            <a:rect l="l" t="t" r="r" b="b"/>
            <a:pathLst>
              <a:path w="93306" h="559836">
                <a:moveTo>
                  <a:pt x="0" y="0"/>
                </a:moveTo>
                <a:lnTo>
                  <a:pt x="0" y="559836"/>
                </a:lnTo>
                <a:lnTo>
                  <a:pt x="93306" y="559836"/>
                </a:lnTo>
              </a:path>
            </a:pathLst>
          </a:cu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0" name="Freeform 119"/>
          <p:cNvSpPr/>
          <p:nvPr/>
        </p:nvSpPr>
        <p:spPr>
          <a:xfrm>
            <a:off x="7253288" y="5224464"/>
            <a:ext cx="1008062" cy="1063625"/>
          </a:xfrm>
          <a:custGeom>
            <a:avLst/>
            <a:gdLst>
              <a:gd name="connsiteX0" fmla="*/ 0 w 1007706"/>
              <a:gd name="connsiteY0" fmla="*/ 1063690 h 1063690"/>
              <a:gd name="connsiteX1" fmla="*/ 130628 w 1007706"/>
              <a:gd name="connsiteY1" fmla="*/ 1063690 h 1063690"/>
              <a:gd name="connsiteX2" fmla="*/ 130628 w 1007706"/>
              <a:gd name="connsiteY2" fmla="*/ 783771 h 1063690"/>
              <a:gd name="connsiteX3" fmla="*/ 970384 w 1007706"/>
              <a:gd name="connsiteY3" fmla="*/ 783771 h 1063690"/>
              <a:gd name="connsiteX4" fmla="*/ 970384 w 1007706"/>
              <a:gd name="connsiteY4" fmla="*/ 0 h 1063690"/>
              <a:gd name="connsiteX5" fmla="*/ 1007706 w 1007706"/>
              <a:gd name="connsiteY5" fmla="*/ 0 h 106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63690">
                <a:moveTo>
                  <a:pt x="0" y="1063690"/>
                </a:moveTo>
                <a:lnTo>
                  <a:pt x="130628" y="1063690"/>
                </a:lnTo>
                <a:lnTo>
                  <a:pt x="130628" y="783771"/>
                </a:lnTo>
                <a:lnTo>
                  <a:pt x="970384" y="783771"/>
                </a:lnTo>
                <a:lnTo>
                  <a:pt x="970384" y="0"/>
                </a:lnTo>
                <a:lnTo>
                  <a:pt x="1007706" y="0"/>
                </a:lnTo>
              </a:path>
            </a:pathLst>
          </a:cu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extLst>
      <p:ext uri="{BB962C8B-B14F-4D97-AF65-F5344CB8AC3E}">
        <p14:creationId xmlns:p14="http://schemas.microsoft.com/office/powerpoint/2010/main" val="915353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324099" y="304800"/>
            <a:ext cx="6688015" cy="304800"/>
          </a:xfrm>
          <a:noFill/>
        </p:spPr>
        <p:txBody>
          <a:bodyPr vert="horz" wrap="square" lIns="90488" tIns="44450" rIns="90488" bIns="44450" rtlCol="0" anchor="ctr">
            <a:normAutofit fontScale="90000"/>
          </a:bodyPr>
          <a:lstStyle/>
          <a:p>
            <a:r>
              <a:rPr lang="en-US" altLang="en-US" dirty="0" smtClean="0"/>
              <a:t>Reconfigurable Hardware</a:t>
            </a:r>
          </a:p>
        </p:txBody>
      </p:sp>
      <p:sp>
        <p:nvSpPr>
          <p:cNvPr id="22531" name="Rectangle 3"/>
          <p:cNvSpPr>
            <a:spLocks noGrp="1" noChangeArrowheads="1"/>
          </p:cNvSpPr>
          <p:nvPr>
            <p:ph type="body" idx="1"/>
          </p:nvPr>
        </p:nvSpPr>
        <p:spPr>
          <a:xfrm>
            <a:off x="2032000" y="3771900"/>
            <a:ext cx="7924800" cy="2628900"/>
          </a:xfrm>
          <a:noFill/>
        </p:spPr>
        <p:txBody>
          <a:bodyPr vert="horz" lIns="90488" tIns="44450" rIns="90488" bIns="44450" rtlCol="0">
            <a:normAutofit/>
          </a:bodyPr>
          <a:lstStyle/>
          <a:p>
            <a:pPr lvl="1"/>
            <a:r>
              <a:rPr lang="en-US" altLang="en-US" sz="2000">
                <a:solidFill>
                  <a:schemeClr val="accent2"/>
                </a:solidFill>
              </a:rPr>
              <a:t>Each LUT operates on four one-bit inputs.</a:t>
            </a:r>
          </a:p>
          <a:p>
            <a:pPr lvl="1"/>
            <a:r>
              <a:rPr lang="en-US" altLang="en-US" sz="2000">
                <a:solidFill>
                  <a:schemeClr val="accent2"/>
                </a:solidFill>
              </a:rPr>
              <a:t>Output is one data bit.</a:t>
            </a:r>
          </a:p>
          <a:p>
            <a:pPr lvl="1"/>
            <a:r>
              <a:rPr lang="en-US" altLang="en-US" sz="2000">
                <a:solidFill>
                  <a:schemeClr val="accent2"/>
                </a:solidFill>
              </a:rPr>
              <a:t>Can perform </a:t>
            </a:r>
            <a:r>
              <a:rPr lang="en-US" altLang="en-US" sz="2000" u="sng">
                <a:solidFill>
                  <a:schemeClr val="accent2"/>
                </a:solidFill>
              </a:rPr>
              <a:t>any</a:t>
            </a:r>
            <a:r>
              <a:rPr lang="en-US" altLang="en-US" sz="2000">
                <a:solidFill>
                  <a:schemeClr val="accent2"/>
                </a:solidFill>
              </a:rPr>
              <a:t> boolean function of four inputs</a:t>
            </a:r>
          </a:p>
          <a:p>
            <a:pPr lvl="1"/>
            <a:endParaRPr lang="en-US" altLang="en-US" sz="2000">
              <a:solidFill>
                <a:schemeClr val="accent2"/>
              </a:solidFill>
            </a:endParaRPr>
          </a:p>
          <a:p>
            <a:pPr lvl="1">
              <a:buNone/>
            </a:pPr>
            <a:endParaRPr lang="en-US" altLang="en-US" sz="2000"/>
          </a:p>
          <a:p>
            <a:pPr lvl="1">
              <a:buNone/>
            </a:pPr>
            <a:r>
              <a:rPr lang="en-US" altLang="en-US" sz="2000"/>
              <a:t>2    = 64K functions (4096 patterns)</a:t>
            </a:r>
          </a:p>
        </p:txBody>
      </p:sp>
      <p:sp>
        <p:nvSpPr>
          <p:cNvPr id="22532" name="Text Box 4"/>
          <p:cNvSpPr txBox="1">
            <a:spLocks noChangeArrowheads="1"/>
          </p:cNvSpPr>
          <p:nvPr/>
        </p:nvSpPr>
        <p:spPr bwMode="auto">
          <a:xfrm>
            <a:off x="6477000" y="1143001"/>
            <a:ext cx="241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i="1">
                <a:solidFill>
                  <a:schemeClr val="tx1"/>
                </a:solidFill>
                <a:latin typeface="Tekton" pitchFamily="34" charset="0"/>
              </a:rPr>
              <a:t>Look-up table (LUT)</a:t>
            </a:r>
          </a:p>
        </p:txBody>
      </p:sp>
      <p:sp>
        <p:nvSpPr>
          <p:cNvPr id="22533" name="Rectangle 5"/>
          <p:cNvSpPr>
            <a:spLocks noChangeArrowheads="1"/>
          </p:cNvSpPr>
          <p:nvPr/>
        </p:nvSpPr>
        <p:spPr bwMode="auto">
          <a:xfrm>
            <a:off x="4470401" y="1600201"/>
            <a:ext cx="1287463" cy="1152525"/>
          </a:xfrm>
          <a:prstGeom prst="rect">
            <a:avLst/>
          </a:prstGeom>
          <a:solidFill>
            <a:schemeClr val="folHlink"/>
          </a:solidFill>
          <a:ln w="28575">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nvGrpSpPr>
          <p:cNvPr id="22534" name="Group 6"/>
          <p:cNvGrpSpPr>
            <a:grpSpLocks/>
          </p:cNvGrpSpPr>
          <p:nvPr/>
        </p:nvGrpSpPr>
        <p:grpSpPr bwMode="auto">
          <a:xfrm>
            <a:off x="3581400" y="1828801"/>
            <a:ext cx="884238" cy="690563"/>
            <a:chOff x="1056" y="1296"/>
            <a:chExt cx="528" cy="576"/>
          </a:xfrm>
        </p:grpSpPr>
        <p:grpSp>
          <p:nvGrpSpPr>
            <p:cNvPr id="22558" name="Group 7"/>
            <p:cNvGrpSpPr>
              <a:grpSpLocks/>
            </p:cNvGrpSpPr>
            <p:nvPr/>
          </p:nvGrpSpPr>
          <p:grpSpPr bwMode="auto">
            <a:xfrm>
              <a:off x="1056" y="1296"/>
              <a:ext cx="528" cy="192"/>
              <a:chOff x="1056" y="1296"/>
              <a:chExt cx="528" cy="192"/>
            </a:xfrm>
          </p:grpSpPr>
          <p:sp>
            <p:nvSpPr>
              <p:cNvPr id="22562" name="Line 8"/>
              <p:cNvSpPr>
                <a:spLocks noChangeShapeType="1"/>
              </p:cNvSpPr>
              <p:nvPr/>
            </p:nvSpPr>
            <p:spPr bwMode="auto">
              <a:xfrm>
                <a:off x="1056" y="1296"/>
                <a:ext cx="52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2563" name="Line 9"/>
              <p:cNvSpPr>
                <a:spLocks noChangeShapeType="1"/>
              </p:cNvSpPr>
              <p:nvPr/>
            </p:nvSpPr>
            <p:spPr bwMode="auto">
              <a:xfrm>
                <a:off x="1056" y="1488"/>
                <a:ext cx="52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22559" name="Group 10"/>
            <p:cNvGrpSpPr>
              <a:grpSpLocks/>
            </p:cNvGrpSpPr>
            <p:nvPr/>
          </p:nvGrpSpPr>
          <p:grpSpPr bwMode="auto">
            <a:xfrm>
              <a:off x="1056" y="1680"/>
              <a:ext cx="528" cy="192"/>
              <a:chOff x="1056" y="1296"/>
              <a:chExt cx="528" cy="192"/>
            </a:xfrm>
          </p:grpSpPr>
          <p:sp>
            <p:nvSpPr>
              <p:cNvPr id="22560" name="Line 11"/>
              <p:cNvSpPr>
                <a:spLocks noChangeShapeType="1"/>
              </p:cNvSpPr>
              <p:nvPr/>
            </p:nvSpPr>
            <p:spPr bwMode="auto">
              <a:xfrm>
                <a:off x="1056" y="1296"/>
                <a:ext cx="52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2561" name="Line 12"/>
              <p:cNvSpPr>
                <a:spLocks noChangeShapeType="1"/>
              </p:cNvSpPr>
              <p:nvPr/>
            </p:nvSpPr>
            <p:spPr bwMode="auto">
              <a:xfrm>
                <a:off x="1056" y="1488"/>
                <a:ext cx="52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sp>
        <p:nvSpPr>
          <p:cNvPr id="22535" name="Line 13"/>
          <p:cNvSpPr>
            <a:spLocks noChangeShapeType="1"/>
          </p:cNvSpPr>
          <p:nvPr/>
        </p:nvSpPr>
        <p:spPr bwMode="auto">
          <a:xfrm>
            <a:off x="5791200" y="2133600"/>
            <a:ext cx="642938"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2536" name="Text Box 14"/>
          <p:cNvSpPr txBox="1">
            <a:spLocks noChangeArrowheads="1"/>
          </p:cNvSpPr>
          <p:nvPr/>
        </p:nvSpPr>
        <p:spPr bwMode="auto">
          <a:xfrm>
            <a:off x="3200401" y="1676401"/>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A</a:t>
            </a:r>
          </a:p>
        </p:txBody>
      </p:sp>
      <p:sp>
        <p:nvSpPr>
          <p:cNvPr id="22537" name="Text Box 15"/>
          <p:cNvSpPr txBox="1">
            <a:spLocks noChangeArrowheads="1"/>
          </p:cNvSpPr>
          <p:nvPr/>
        </p:nvSpPr>
        <p:spPr bwMode="auto">
          <a:xfrm>
            <a:off x="3200401" y="1905001"/>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B</a:t>
            </a:r>
          </a:p>
        </p:txBody>
      </p:sp>
      <p:sp>
        <p:nvSpPr>
          <p:cNvPr id="22538" name="Text Box 16"/>
          <p:cNvSpPr txBox="1">
            <a:spLocks noChangeArrowheads="1"/>
          </p:cNvSpPr>
          <p:nvPr/>
        </p:nvSpPr>
        <p:spPr bwMode="auto">
          <a:xfrm>
            <a:off x="3200401" y="2133601"/>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C</a:t>
            </a:r>
          </a:p>
        </p:txBody>
      </p:sp>
      <p:sp>
        <p:nvSpPr>
          <p:cNvPr id="22539" name="Text Box 17"/>
          <p:cNvSpPr txBox="1">
            <a:spLocks noChangeArrowheads="1"/>
          </p:cNvSpPr>
          <p:nvPr/>
        </p:nvSpPr>
        <p:spPr bwMode="auto">
          <a:xfrm>
            <a:off x="3200401" y="2362201"/>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D</a:t>
            </a:r>
          </a:p>
        </p:txBody>
      </p:sp>
      <p:sp>
        <p:nvSpPr>
          <p:cNvPr id="22540" name="Text Box 18"/>
          <p:cNvSpPr txBox="1">
            <a:spLocks noChangeArrowheads="1"/>
          </p:cNvSpPr>
          <p:nvPr/>
        </p:nvSpPr>
        <p:spPr bwMode="auto">
          <a:xfrm>
            <a:off x="6477001" y="1905001"/>
            <a:ext cx="804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Out</a:t>
            </a:r>
          </a:p>
        </p:txBody>
      </p:sp>
      <p:grpSp>
        <p:nvGrpSpPr>
          <p:cNvPr id="22541" name="Group 19"/>
          <p:cNvGrpSpPr>
            <a:grpSpLocks/>
          </p:cNvGrpSpPr>
          <p:nvPr/>
        </p:nvGrpSpPr>
        <p:grpSpPr bwMode="auto">
          <a:xfrm>
            <a:off x="4876801" y="2057400"/>
            <a:ext cx="322263" cy="230188"/>
            <a:chOff x="2928" y="2112"/>
            <a:chExt cx="192" cy="192"/>
          </a:xfrm>
        </p:grpSpPr>
        <p:sp>
          <p:nvSpPr>
            <p:cNvPr id="22556" name="Line 20"/>
            <p:cNvSpPr>
              <a:spLocks noChangeShapeType="1"/>
            </p:cNvSpPr>
            <p:nvPr/>
          </p:nvSpPr>
          <p:spPr bwMode="auto">
            <a:xfrm flipH="1">
              <a:off x="2928" y="2112"/>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57" name="Line 21"/>
            <p:cNvSpPr>
              <a:spLocks noChangeShapeType="1"/>
            </p:cNvSpPr>
            <p:nvPr/>
          </p:nvSpPr>
          <p:spPr bwMode="auto">
            <a:xfrm>
              <a:off x="3024" y="2112"/>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22542" name="Line 22"/>
          <p:cNvSpPr>
            <a:spLocks noChangeShapeType="1"/>
          </p:cNvSpPr>
          <p:nvPr/>
        </p:nvSpPr>
        <p:spPr bwMode="auto">
          <a:xfrm flipH="1">
            <a:off x="6019800" y="1524000"/>
            <a:ext cx="401638" cy="115888"/>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2543" name="Text Box 23"/>
          <p:cNvSpPr txBox="1">
            <a:spLocks noChangeArrowheads="1"/>
          </p:cNvSpPr>
          <p:nvPr/>
        </p:nvSpPr>
        <p:spPr bwMode="auto">
          <a:xfrm>
            <a:off x="2743200" y="3200400"/>
            <a:ext cx="568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a:solidFill>
                  <a:schemeClr val="tx1"/>
                </a:solidFill>
                <a:latin typeface="Tekton" pitchFamily="34" charset="0"/>
              </a:rPr>
              <a:t>A       B        C        D  = out</a:t>
            </a:r>
          </a:p>
        </p:txBody>
      </p:sp>
      <p:grpSp>
        <p:nvGrpSpPr>
          <p:cNvPr id="22544" name="Group 24"/>
          <p:cNvGrpSpPr>
            <a:grpSpLocks/>
          </p:cNvGrpSpPr>
          <p:nvPr/>
        </p:nvGrpSpPr>
        <p:grpSpPr bwMode="auto">
          <a:xfrm>
            <a:off x="3200400" y="3352800"/>
            <a:ext cx="406400" cy="171450"/>
            <a:chOff x="288" y="2304"/>
            <a:chExt cx="192" cy="144"/>
          </a:xfrm>
        </p:grpSpPr>
        <p:sp>
          <p:nvSpPr>
            <p:cNvPr id="22554" name="Line 25"/>
            <p:cNvSpPr>
              <a:spLocks noChangeShapeType="1"/>
            </p:cNvSpPr>
            <p:nvPr/>
          </p:nvSpPr>
          <p:spPr bwMode="auto">
            <a:xfrm flipH="1">
              <a:off x="288" y="2304"/>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55" name="Line 26"/>
            <p:cNvSpPr>
              <a:spLocks noChangeShapeType="1"/>
            </p:cNvSpPr>
            <p:nvPr/>
          </p:nvSpPr>
          <p:spPr bwMode="auto">
            <a:xfrm>
              <a:off x="384" y="2304"/>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2545" name="Group 27"/>
          <p:cNvGrpSpPr>
            <a:grpSpLocks/>
          </p:cNvGrpSpPr>
          <p:nvPr/>
        </p:nvGrpSpPr>
        <p:grpSpPr bwMode="auto">
          <a:xfrm>
            <a:off x="3962400" y="3352800"/>
            <a:ext cx="406400" cy="171450"/>
            <a:chOff x="288" y="2304"/>
            <a:chExt cx="192" cy="144"/>
          </a:xfrm>
        </p:grpSpPr>
        <p:sp>
          <p:nvSpPr>
            <p:cNvPr id="22552" name="Line 28"/>
            <p:cNvSpPr>
              <a:spLocks noChangeShapeType="1"/>
            </p:cNvSpPr>
            <p:nvPr/>
          </p:nvSpPr>
          <p:spPr bwMode="auto">
            <a:xfrm flipH="1">
              <a:off x="288" y="2304"/>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53" name="Line 29"/>
            <p:cNvSpPr>
              <a:spLocks noChangeShapeType="1"/>
            </p:cNvSpPr>
            <p:nvPr/>
          </p:nvSpPr>
          <p:spPr bwMode="auto">
            <a:xfrm>
              <a:off x="384" y="2304"/>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2546" name="Group 30"/>
          <p:cNvGrpSpPr>
            <a:grpSpLocks/>
          </p:cNvGrpSpPr>
          <p:nvPr/>
        </p:nvGrpSpPr>
        <p:grpSpPr bwMode="auto">
          <a:xfrm>
            <a:off x="4876800" y="3352800"/>
            <a:ext cx="406400" cy="171450"/>
            <a:chOff x="288" y="2304"/>
            <a:chExt cx="192" cy="144"/>
          </a:xfrm>
        </p:grpSpPr>
        <p:sp>
          <p:nvSpPr>
            <p:cNvPr id="22550" name="Line 31"/>
            <p:cNvSpPr>
              <a:spLocks noChangeShapeType="1"/>
            </p:cNvSpPr>
            <p:nvPr/>
          </p:nvSpPr>
          <p:spPr bwMode="auto">
            <a:xfrm flipH="1">
              <a:off x="288" y="2304"/>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51" name="Line 32"/>
            <p:cNvSpPr>
              <a:spLocks noChangeShapeType="1"/>
            </p:cNvSpPr>
            <p:nvPr/>
          </p:nvSpPr>
          <p:spPr bwMode="auto">
            <a:xfrm>
              <a:off x="384" y="2304"/>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2547" name="Group 33"/>
          <p:cNvGrpSpPr>
            <a:grpSpLocks/>
          </p:cNvGrpSpPr>
          <p:nvPr/>
        </p:nvGrpSpPr>
        <p:grpSpPr bwMode="auto">
          <a:xfrm>
            <a:off x="2667000" y="5156201"/>
            <a:ext cx="554038" cy="625475"/>
            <a:chOff x="720" y="3056"/>
            <a:chExt cx="349" cy="394"/>
          </a:xfrm>
        </p:grpSpPr>
        <p:sp>
          <p:nvSpPr>
            <p:cNvPr id="22548" name="Text Box 34"/>
            <p:cNvSpPr txBox="1">
              <a:spLocks noChangeArrowheads="1"/>
            </p:cNvSpPr>
            <p:nvPr/>
          </p:nvSpPr>
          <p:spPr bwMode="auto">
            <a:xfrm>
              <a:off x="720" y="3200"/>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2</a:t>
              </a:r>
            </a:p>
          </p:txBody>
        </p:sp>
        <p:sp>
          <p:nvSpPr>
            <p:cNvPr id="22549" name="Text Box 35"/>
            <p:cNvSpPr txBox="1">
              <a:spLocks noChangeArrowheads="1"/>
            </p:cNvSpPr>
            <p:nvPr/>
          </p:nvSpPr>
          <p:spPr bwMode="auto">
            <a:xfrm>
              <a:off x="864" y="3056"/>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4</a:t>
              </a:r>
            </a:p>
          </p:txBody>
        </p:sp>
      </p:grpSp>
    </p:spTree>
    <p:extLst>
      <p:ext uri="{BB962C8B-B14F-4D97-AF65-F5344CB8AC3E}">
        <p14:creationId xmlns:p14="http://schemas.microsoft.com/office/powerpoint/2010/main" val="3309138027"/>
      </p:ext>
    </p:extLst>
  </p:cSld>
  <p:clrMapOvr>
    <a:masterClrMapping/>
  </p:clrMapOvr>
  <mc:AlternateContent xmlns:mc="http://schemas.openxmlformats.org/markup-compatibility/2006">
    <mc:Choice xmlns:p14="http://schemas.microsoft.com/office/powerpoint/2010/main" Requires="p14">
      <p:transition spd="slow" p14:dur="2000" advTm="2533"/>
    </mc:Choice>
    <mc:Fallback>
      <p:transition spd="slow" advTm="253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324101" y="304800"/>
            <a:ext cx="3645876" cy="368300"/>
          </a:xfrm>
        </p:spPr>
        <p:txBody>
          <a:bodyPr>
            <a:normAutofit fontScale="90000"/>
          </a:bodyPr>
          <a:lstStyle/>
          <a:p>
            <a:r>
              <a:rPr lang="en-US" altLang="en-US" dirty="0" smtClean="0"/>
              <a:t>Logic Element</a:t>
            </a:r>
          </a:p>
        </p:txBody>
      </p:sp>
      <p:pic>
        <p:nvPicPr>
          <p:cNvPr id="23555" name="Picture 3" descr="cl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524000"/>
            <a:ext cx="80772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417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24100" y="304799"/>
            <a:ext cx="7569200" cy="628651"/>
          </a:xfrm>
          <a:noFill/>
        </p:spPr>
        <p:txBody>
          <a:bodyPr vert="horz" wrap="square" lIns="90488" tIns="44450" rIns="90488" bIns="44450" rtlCol="0" anchor="ctr">
            <a:normAutofit fontScale="90000"/>
          </a:bodyPr>
          <a:lstStyle/>
          <a:p>
            <a:r>
              <a:rPr lang="en-US" altLang="en-US" dirty="0" smtClean="0"/>
              <a:t>Field-Programmable Gate Array</a:t>
            </a:r>
          </a:p>
        </p:txBody>
      </p:sp>
      <p:sp>
        <p:nvSpPr>
          <p:cNvPr id="24579" name="Rectangle 3"/>
          <p:cNvSpPr>
            <a:spLocks noGrp="1" noChangeArrowheads="1"/>
          </p:cNvSpPr>
          <p:nvPr>
            <p:ph type="body" idx="1"/>
          </p:nvPr>
        </p:nvSpPr>
        <p:spPr>
          <a:xfrm>
            <a:off x="1524000" y="4800600"/>
            <a:ext cx="9144000" cy="1657350"/>
          </a:xfrm>
          <a:noFill/>
        </p:spPr>
        <p:txBody>
          <a:bodyPr vert="horz" lIns="90488" tIns="44450" rIns="90488" bIns="44450" rtlCol="0">
            <a:normAutofit/>
          </a:bodyPr>
          <a:lstStyle/>
          <a:p>
            <a:pPr lvl="1"/>
            <a:r>
              <a:rPr lang="en-US" altLang="en-US" sz="2000"/>
              <a:t>Each </a:t>
            </a:r>
            <a:r>
              <a:rPr lang="en-US" altLang="en-US" sz="2000" i="1"/>
              <a:t>logic element</a:t>
            </a:r>
            <a:r>
              <a:rPr lang="en-US" altLang="en-US" sz="2000"/>
              <a:t> outputs one data bit.</a:t>
            </a:r>
          </a:p>
          <a:p>
            <a:pPr lvl="1"/>
            <a:r>
              <a:rPr lang="en-US" altLang="en-US" sz="2000"/>
              <a:t>Interconnect programmable between elements.</a:t>
            </a:r>
          </a:p>
          <a:p>
            <a:pPr lvl="1"/>
            <a:r>
              <a:rPr lang="en-US" altLang="en-US" sz="2000"/>
              <a:t>Interconnect </a:t>
            </a:r>
            <a:r>
              <a:rPr lang="en-US" altLang="en-US" sz="2000" i="1"/>
              <a:t>tracks </a:t>
            </a:r>
            <a:r>
              <a:rPr lang="en-US" altLang="en-US" sz="2000"/>
              <a:t>grouped into channels.</a:t>
            </a:r>
          </a:p>
          <a:p>
            <a:pPr lvl="1"/>
            <a:endParaRPr lang="en-US" altLang="en-US" smtClean="0"/>
          </a:p>
        </p:txBody>
      </p:sp>
      <p:grpSp>
        <p:nvGrpSpPr>
          <p:cNvPr id="24580" name="Group 4"/>
          <p:cNvGrpSpPr>
            <a:grpSpLocks/>
          </p:cNvGrpSpPr>
          <p:nvPr/>
        </p:nvGrpSpPr>
        <p:grpSpPr bwMode="auto">
          <a:xfrm>
            <a:off x="2032000" y="1828800"/>
            <a:ext cx="8331200" cy="2400300"/>
            <a:chOff x="864" y="1152"/>
            <a:chExt cx="3936" cy="2016"/>
          </a:xfrm>
        </p:grpSpPr>
        <p:sp>
          <p:nvSpPr>
            <p:cNvPr id="24586" name="Rectangle 5"/>
            <p:cNvSpPr>
              <a:spLocks noChangeArrowheads="1"/>
            </p:cNvSpPr>
            <p:nvPr/>
          </p:nvSpPr>
          <p:spPr bwMode="auto">
            <a:xfrm>
              <a:off x="1086" y="2688"/>
              <a:ext cx="276" cy="48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24587" name="Line 6"/>
            <p:cNvSpPr>
              <a:spLocks noChangeShapeType="1"/>
            </p:cNvSpPr>
            <p:nvPr/>
          </p:nvSpPr>
          <p:spPr bwMode="auto">
            <a:xfrm>
              <a:off x="864" y="275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588" name="Line 7"/>
            <p:cNvSpPr>
              <a:spLocks noChangeShapeType="1"/>
            </p:cNvSpPr>
            <p:nvPr/>
          </p:nvSpPr>
          <p:spPr bwMode="auto">
            <a:xfrm>
              <a:off x="864" y="2859"/>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589" name="Line 8"/>
            <p:cNvSpPr>
              <a:spLocks noChangeShapeType="1"/>
            </p:cNvSpPr>
            <p:nvPr/>
          </p:nvSpPr>
          <p:spPr bwMode="auto">
            <a:xfrm>
              <a:off x="864" y="299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590" name="Line 9"/>
            <p:cNvSpPr>
              <a:spLocks noChangeShapeType="1"/>
            </p:cNvSpPr>
            <p:nvPr/>
          </p:nvSpPr>
          <p:spPr bwMode="auto">
            <a:xfrm>
              <a:off x="864" y="3099"/>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591" name="Line 10"/>
            <p:cNvSpPr>
              <a:spLocks noChangeShapeType="1"/>
            </p:cNvSpPr>
            <p:nvPr/>
          </p:nvSpPr>
          <p:spPr bwMode="auto">
            <a:xfrm>
              <a:off x="1362" y="2928"/>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592" name="Text Box 11"/>
            <p:cNvSpPr txBox="1">
              <a:spLocks noChangeArrowheads="1"/>
            </p:cNvSpPr>
            <p:nvPr/>
          </p:nvSpPr>
          <p:spPr bwMode="auto">
            <a:xfrm>
              <a:off x="1104" y="2832"/>
              <a:ext cx="2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imes New Roman" panose="02020603050405020304" pitchFamily="18" charset="0"/>
                </a:rPr>
                <a:t>LE</a:t>
              </a:r>
            </a:p>
          </p:txBody>
        </p:sp>
        <p:sp>
          <p:nvSpPr>
            <p:cNvPr id="24593" name="Rectangle 12"/>
            <p:cNvSpPr>
              <a:spLocks noChangeArrowheads="1"/>
            </p:cNvSpPr>
            <p:nvPr/>
          </p:nvSpPr>
          <p:spPr bwMode="auto">
            <a:xfrm>
              <a:off x="2190" y="2688"/>
              <a:ext cx="276" cy="48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24594" name="Line 13"/>
            <p:cNvSpPr>
              <a:spLocks noChangeShapeType="1"/>
            </p:cNvSpPr>
            <p:nvPr/>
          </p:nvSpPr>
          <p:spPr bwMode="auto">
            <a:xfrm>
              <a:off x="1968" y="275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595" name="Line 14"/>
            <p:cNvSpPr>
              <a:spLocks noChangeShapeType="1"/>
            </p:cNvSpPr>
            <p:nvPr/>
          </p:nvSpPr>
          <p:spPr bwMode="auto">
            <a:xfrm>
              <a:off x="1968" y="2859"/>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596" name="Line 15"/>
            <p:cNvSpPr>
              <a:spLocks noChangeShapeType="1"/>
            </p:cNvSpPr>
            <p:nvPr/>
          </p:nvSpPr>
          <p:spPr bwMode="auto">
            <a:xfrm>
              <a:off x="1968" y="299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597" name="Line 16"/>
            <p:cNvSpPr>
              <a:spLocks noChangeShapeType="1"/>
            </p:cNvSpPr>
            <p:nvPr/>
          </p:nvSpPr>
          <p:spPr bwMode="auto">
            <a:xfrm>
              <a:off x="1968" y="3099"/>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598" name="Line 17"/>
            <p:cNvSpPr>
              <a:spLocks noChangeShapeType="1"/>
            </p:cNvSpPr>
            <p:nvPr/>
          </p:nvSpPr>
          <p:spPr bwMode="auto">
            <a:xfrm>
              <a:off x="2466" y="2928"/>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599" name="Text Box 18"/>
            <p:cNvSpPr txBox="1">
              <a:spLocks noChangeArrowheads="1"/>
            </p:cNvSpPr>
            <p:nvPr/>
          </p:nvSpPr>
          <p:spPr bwMode="auto">
            <a:xfrm>
              <a:off x="2208" y="2832"/>
              <a:ext cx="2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imes New Roman" panose="02020603050405020304" pitchFamily="18" charset="0"/>
                </a:rPr>
                <a:t>LE</a:t>
              </a:r>
            </a:p>
          </p:txBody>
        </p:sp>
        <p:grpSp>
          <p:nvGrpSpPr>
            <p:cNvPr id="24600" name="Group 19"/>
            <p:cNvGrpSpPr>
              <a:grpSpLocks/>
            </p:cNvGrpSpPr>
            <p:nvPr/>
          </p:nvGrpSpPr>
          <p:grpSpPr bwMode="auto">
            <a:xfrm>
              <a:off x="864" y="1920"/>
              <a:ext cx="720" cy="480"/>
              <a:chOff x="1008" y="1776"/>
              <a:chExt cx="720" cy="480"/>
            </a:xfrm>
          </p:grpSpPr>
          <p:sp>
            <p:nvSpPr>
              <p:cNvPr id="24763" name="Rectangle 20"/>
              <p:cNvSpPr>
                <a:spLocks noChangeArrowheads="1"/>
              </p:cNvSpPr>
              <p:nvPr/>
            </p:nvSpPr>
            <p:spPr bwMode="auto">
              <a:xfrm>
                <a:off x="1230" y="1776"/>
                <a:ext cx="276" cy="48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24764" name="Line 21"/>
              <p:cNvSpPr>
                <a:spLocks noChangeShapeType="1"/>
              </p:cNvSpPr>
              <p:nvPr/>
            </p:nvSpPr>
            <p:spPr bwMode="auto">
              <a:xfrm>
                <a:off x="1008" y="1845"/>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65" name="Line 22"/>
              <p:cNvSpPr>
                <a:spLocks noChangeShapeType="1"/>
              </p:cNvSpPr>
              <p:nvPr/>
            </p:nvSpPr>
            <p:spPr bwMode="auto">
              <a:xfrm>
                <a:off x="1008" y="194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66" name="Line 23"/>
              <p:cNvSpPr>
                <a:spLocks noChangeShapeType="1"/>
              </p:cNvSpPr>
              <p:nvPr/>
            </p:nvSpPr>
            <p:spPr bwMode="auto">
              <a:xfrm>
                <a:off x="1008" y="2085"/>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67" name="Line 24"/>
              <p:cNvSpPr>
                <a:spLocks noChangeShapeType="1"/>
              </p:cNvSpPr>
              <p:nvPr/>
            </p:nvSpPr>
            <p:spPr bwMode="auto">
              <a:xfrm>
                <a:off x="1008" y="218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68" name="Line 25"/>
              <p:cNvSpPr>
                <a:spLocks noChangeShapeType="1"/>
              </p:cNvSpPr>
              <p:nvPr/>
            </p:nvSpPr>
            <p:spPr bwMode="auto">
              <a:xfrm>
                <a:off x="1506" y="2016"/>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69" name="Text Box 26"/>
              <p:cNvSpPr txBox="1">
                <a:spLocks noChangeArrowheads="1"/>
              </p:cNvSpPr>
              <p:nvPr/>
            </p:nvSpPr>
            <p:spPr bwMode="auto">
              <a:xfrm>
                <a:off x="1248" y="1920"/>
                <a:ext cx="2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imes New Roman" panose="02020603050405020304" pitchFamily="18" charset="0"/>
                  </a:rPr>
                  <a:t>LE</a:t>
                </a:r>
              </a:p>
            </p:txBody>
          </p:sp>
        </p:grpSp>
        <p:sp>
          <p:nvSpPr>
            <p:cNvPr id="24601" name="Rectangle 27"/>
            <p:cNvSpPr>
              <a:spLocks noChangeArrowheads="1"/>
            </p:cNvSpPr>
            <p:nvPr/>
          </p:nvSpPr>
          <p:spPr bwMode="auto">
            <a:xfrm>
              <a:off x="2190" y="1920"/>
              <a:ext cx="276" cy="48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24602" name="Line 28"/>
            <p:cNvSpPr>
              <a:spLocks noChangeShapeType="1"/>
            </p:cNvSpPr>
            <p:nvPr/>
          </p:nvSpPr>
          <p:spPr bwMode="auto">
            <a:xfrm>
              <a:off x="1968" y="2091"/>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03" name="Line 29"/>
            <p:cNvSpPr>
              <a:spLocks noChangeShapeType="1"/>
            </p:cNvSpPr>
            <p:nvPr/>
          </p:nvSpPr>
          <p:spPr bwMode="auto">
            <a:xfrm>
              <a:off x="1968" y="2229"/>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04" name="Line 30"/>
            <p:cNvSpPr>
              <a:spLocks noChangeShapeType="1"/>
            </p:cNvSpPr>
            <p:nvPr/>
          </p:nvSpPr>
          <p:spPr bwMode="auto">
            <a:xfrm>
              <a:off x="1968" y="2331"/>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05" name="Line 31"/>
            <p:cNvSpPr>
              <a:spLocks noChangeShapeType="1"/>
            </p:cNvSpPr>
            <p:nvPr/>
          </p:nvSpPr>
          <p:spPr bwMode="auto">
            <a:xfrm>
              <a:off x="2466" y="2160"/>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06" name="Text Box 32"/>
            <p:cNvSpPr txBox="1">
              <a:spLocks noChangeArrowheads="1"/>
            </p:cNvSpPr>
            <p:nvPr/>
          </p:nvSpPr>
          <p:spPr bwMode="auto">
            <a:xfrm>
              <a:off x="2208" y="2064"/>
              <a:ext cx="2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imes New Roman" panose="02020603050405020304" pitchFamily="18" charset="0"/>
                </a:rPr>
                <a:t>LE</a:t>
              </a:r>
            </a:p>
          </p:txBody>
        </p:sp>
        <p:sp>
          <p:nvSpPr>
            <p:cNvPr id="24607" name="Rectangle 33"/>
            <p:cNvSpPr>
              <a:spLocks noChangeArrowheads="1"/>
            </p:cNvSpPr>
            <p:nvPr/>
          </p:nvSpPr>
          <p:spPr bwMode="auto">
            <a:xfrm>
              <a:off x="1086" y="1152"/>
              <a:ext cx="276" cy="48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24608" name="Line 34"/>
            <p:cNvSpPr>
              <a:spLocks noChangeShapeType="1"/>
            </p:cNvSpPr>
            <p:nvPr/>
          </p:nvSpPr>
          <p:spPr bwMode="auto">
            <a:xfrm>
              <a:off x="864" y="1221"/>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09" name="Line 35"/>
            <p:cNvSpPr>
              <a:spLocks noChangeShapeType="1"/>
            </p:cNvSpPr>
            <p:nvPr/>
          </p:nvSpPr>
          <p:spPr bwMode="auto">
            <a:xfrm>
              <a:off x="864" y="1323"/>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10" name="Line 36"/>
            <p:cNvSpPr>
              <a:spLocks noChangeShapeType="1"/>
            </p:cNvSpPr>
            <p:nvPr/>
          </p:nvSpPr>
          <p:spPr bwMode="auto">
            <a:xfrm>
              <a:off x="864" y="1461"/>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11" name="Line 37"/>
            <p:cNvSpPr>
              <a:spLocks noChangeShapeType="1"/>
            </p:cNvSpPr>
            <p:nvPr/>
          </p:nvSpPr>
          <p:spPr bwMode="auto">
            <a:xfrm>
              <a:off x="864" y="1563"/>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12" name="Line 38"/>
            <p:cNvSpPr>
              <a:spLocks noChangeShapeType="1"/>
            </p:cNvSpPr>
            <p:nvPr/>
          </p:nvSpPr>
          <p:spPr bwMode="auto">
            <a:xfrm>
              <a:off x="1362" y="1392"/>
              <a:ext cx="318" cy="0"/>
            </a:xfrm>
            <a:prstGeom prst="line">
              <a:avLst/>
            </a:prstGeom>
            <a:noFill/>
            <a:ln w="317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13" name="Text Box 39"/>
            <p:cNvSpPr txBox="1">
              <a:spLocks noChangeArrowheads="1"/>
            </p:cNvSpPr>
            <p:nvPr/>
          </p:nvSpPr>
          <p:spPr bwMode="auto">
            <a:xfrm>
              <a:off x="1104" y="1296"/>
              <a:ext cx="2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imes New Roman" panose="02020603050405020304" pitchFamily="18" charset="0"/>
                </a:rPr>
                <a:t>LE</a:t>
              </a:r>
            </a:p>
          </p:txBody>
        </p:sp>
        <p:grpSp>
          <p:nvGrpSpPr>
            <p:cNvPr id="24614" name="Group 40"/>
            <p:cNvGrpSpPr>
              <a:grpSpLocks/>
            </p:cNvGrpSpPr>
            <p:nvPr/>
          </p:nvGrpSpPr>
          <p:grpSpPr bwMode="auto">
            <a:xfrm>
              <a:off x="1968" y="1152"/>
              <a:ext cx="720" cy="480"/>
              <a:chOff x="1008" y="1776"/>
              <a:chExt cx="720" cy="480"/>
            </a:xfrm>
          </p:grpSpPr>
          <p:sp>
            <p:nvSpPr>
              <p:cNvPr id="24756" name="Rectangle 41"/>
              <p:cNvSpPr>
                <a:spLocks noChangeArrowheads="1"/>
              </p:cNvSpPr>
              <p:nvPr/>
            </p:nvSpPr>
            <p:spPr bwMode="auto">
              <a:xfrm>
                <a:off x="1230" y="1776"/>
                <a:ext cx="276" cy="48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24757" name="Line 42"/>
              <p:cNvSpPr>
                <a:spLocks noChangeShapeType="1"/>
              </p:cNvSpPr>
              <p:nvPr/>
            </p:nvSpPr>
            <p:spPr bwMode="auto">
              <a:xfrm>
                <a:off x="1008" y="1845"/>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58" name="Line 43"/>
              <p:cNvSpPr>
                <a:spLocks noChangeShapeType="1"/>
              </p:cNvSpPr>
              <p:nvPr/>
            </p:nvSpPr>
            <p:spPr bwMode="auto">
              <a:xfrm>
                <a:off x="1008" y="194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59" name="Line 44"/>
              <p:cNvSpPr>
                <a:spLocks noChangeShapeType="1"/>
              </p:cNvSpPr>
              <p:nvPr/>
            </p:nvSpPr>
            <p:spPr bwMode="auto">
              <a:xfrm>
                <a:off x="1008" y="2085"/>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60" name="Line 45"/>
              <p:cNvSpPr>
                <a:spLocks noChangeShapeType="1"/>
              </p:cNvSpPr>
              <p:nvPr/>
            </p:nvSpPr>
            <p:spPr bwMode="auto">
              <a:xfrm>
                <a:off x="1008" y="218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61" name="Line 46"/>
              <p:cNvSpPr>
                <a:spLocks noChangeShapeType="1"/>
              </p:cNvSpPr>
              <p:nvPr/>
            </p:nvSpPr>
            <p:spPr bwMode="auto">
              <a:xfrm>
                <a:off x="1506" y="2016"/>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62" name="Text Box 47"/>
              <p:cNvSpPr txBox="1">
                <a:spLocks noChangeArrowheads="1"/>
              </p:cNvSpPr>
              <p:nvPr/>
            </p:nvSpPr>
            <p:spPr bwMode="auto">
              <a:xfrm>
                <a:off x="1248" y="1920"/>
                <a:ext cx="2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imes New Roman" panose="02020603050405020304" pitchFamily="18" charset="0"/>
                  </a:rPr>
                  <a:t>LE</a:t>
                </a:r>
              </a:p>
            </p:txBody>
          </p:sp>
        </p:grpSp>
        <p:sp>
          <p:nvSpPr>
            <p:cNvPr id="24615" name="Line 48"/>
            <p:cNvSpPr>
              <a:spLocks noChangeShapeType="1"/>
            </p:cNvSpPr>
            <p:nvPr/>
          </p:nvSpPr>
          <p:spPr bwMode="auto">
            <a:xfrm>
              <a:off x="864" y="1728"/>
              <a:ext cx="38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16" name="Line 49"/>
            <p:cNvSpPr>
              <a:spLocks noChangeShapeType="1"/>
            </p:cNvSpPr>
            <p:nvPr/>
          </p:nvSpPr>
          <p:spPr bwMode="auto">
            <a:xfrm>
              <a:off x="864" y="1824"/>
              <a:ext cx="38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17" name="Line 50"/>
            <p:cNvSpPr>
              <a:spLocks noChangeShapeType="1"/>
            </p:cNvSpPr>
            <p:nvPr/>
          </p:nvSpPr>
          <p:spPr bwMode="auto">
            <a:xfrm>
              <a:off x="864" y="2496"/>
              <a:ext cx="38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18" name="Line 51"/>
            <p:cNvSpPr>
              <a:spLocks noChangeShapeType="1"/>
            </p:cNvSpPr>
            <p:nvPr/>
          </p:nvSpPr>
          <p:spPr bwMode="auto">
            <a:xfrm>
              <a:off x="864" y="2592"/>
              <a:ext cx="38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19" name="Line 52"/>
            <p:cNvSpPr>
              <a:spLocks noChangeShapeType="1"/>
            </p:cNvSpPr>
            <p:nvPr/>
          </p:nvSpPr>
          <p:spPr bwMode="auto">
            <a:xfrm>
              <a:off x="1680" y="1152"/>
              <a:ext cx="0" cy="201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20" name="Line 53"/>
            <p:cNvSpPr>
              <a:spLocks noChangeShapeType="1"/>
            </p:cNvSpPr>
            <p:nvPr/>
          </p:nvSpPr>
          <p:spPr bwMode="auto">
            <a:xfrm>
              <a:off x="1776" y="1152"/>
              <a:ext cx="0" cy="201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nvGrpSpPr>
            <p:cNvPr id="24621" name="Group 54"/>
            <p:cNvGrpSpPr>
              <a:grpSpLocks/>
            </p:cNvGrpSpPr>
            <p:nvPr/>
          </p:nvGrpSpPr>
          <p:grpSpPr bwMode="auto">
            <a:xfrm>
              <a:off x="2784" y="1152"/>
              <a:ext cx="2016" cy="2016"/>
              <a:chOff x="2736" y="1152"/>
              <a:chExt cx="2016" cy="2016"/>
            </a:xfrm>
          </p:grpSpPr>
          <p:sp>
            <p:nvSpPr>
              <p:cNvPr id="24708" name="Rectangle 55"/>
              <p:cNvSpPr>
                <a:spLocks noChangeArrowheads="1"/>
              </p:cNvSpPr>
              <p:nvPr/>
            </p:nvSpPr>
            <p:spPr bwMode="auto">
              <a:xfrm>
                <a:off x="3150" y="1152"/>
                <a:ext cx="276" cy="48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24709" name="Line 56"/>
              <p:cNvSpPr>
                <a:spLocks noChangeShapeType="1"/>
              </p:cNvSpPr>
              <p:nvPr/>
            </p:nvSpPr>
            <p:spPr bwMode="auto">
              <a:xfrm>
                <a:off x="2928" y="1221"/>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10" name="Line 57"/>
              <p:cNvSpPr>
                <a:spLocks noChangeShapeType="1"/>
              </p:cNvSpPr>
              <p:nvPr/>
            </p:nvSpPr>
            <p:spPr bwMode="auto">
              <a:xfrm>
                <a:off x="2928" y="1323"/>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11" name="Line 58"/>
              <p:cNvSpPr>
                <a:spLocks noChangeShapeType="1"/>
              </p:cNvSpPr>
              <p:nvPr/>
            </p:nvSpPr>
            <p:spPr bwMode="auto">
              <a:xfrm>
                <a:off x="2928" y="1461"/>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12" name="Line 59"/>
              <p:cNvSpPr>
                <a:spLocks noChangeShapeType="1"/>
              </p:cNvSpPr>
              <p:nvPr/>
            </p:nvSpPr>
            <p:spPr bwMode="auto">
              <a:xfrm>
                <a:off x="2928" y="1563"/>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13" name="Line 60"/>
              <p:cNvSpPr>
                <a:spLocks noChangeShapeType="1"/>
              </p:cNvSpPr>
              <p:nvPr/>
            </p:nvSpPr>
            <p:spPr bwMode="auto">
              <a:xfrm>
                <a:off x="3426" y="1392"/>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14" name="Text Box 61"/>
              <p:cNvSpPr txBox="1">
                <a:spLocks noChangeArrowheads="1"/>
              </p:cNvSpPr>
              <p:nvPr/>
            </p:nvSpPr>
            <p:spPr bwMode="auto">
              <a:xfrm>
                <a:off x="3168" y="1296"/>
                <a:ext cx="2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imes New Roman" panose="02020603050405020304" pitchFamily="18" charset="0"/>
                  </a:rPr>
                  <a:t>LE</a:t>
                </a:r>
              </a:p>
            </p:txBody>
          </p:sp>
          <p:sp>
            <p:nvSpPr>
              <p:cNvPr id="24715" name="Rectangle 62"/>
              <p:cNvSpPr>
                <a:spLocks noChangeArrowheads="1"/>
              </p:cNvSpPr>
              <p:nvPr/>
            </p:nvSpPr>
            <p:spPr bwMode="auto">
              <a:xfrm>
                <a:off x="4254" y="1152"/>
                <a:ext cx="276" cy="48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24716" name="Line 63"/>
              <p:cNvSpPr>
                <a:spLocks noChangeShapeType="1"/>
              </p:cNvSpPr>
              <p:nvPr/>
            </p:nvSpPr>
            <p:spPr bwMode="auto">
              <a:xfrm>
                <a:off x="4032" y="1221"/>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17" name="Line 64"/>
              <p:cNvSpPr>
                <a:spLocks noChangeShapeType="1"/>
              </p:cNvSpPr>
              <p:nvPr/>
            </p:nvSpPr>
            <p:spPr bwMode="auto">
              <a:xfrm>
                <a:off x="4032" y="1323"/>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18" name="Line 65"/>
              <p:cNvSpPr>
                <a:spLocks noChangeShapeType="1"/>
              </p:cNvSpPr>
              <p:nvPr/>
            </p:nvSpPr>
            <p:spPr bwMode="auto">
              <a:xfrm>
                <a:off x="4032" y="1461"/>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19" name="Line 66"/>
              <p:cNvSpPr>
                <a:spLocks noChangeShapeType="1"/>
              </p:cNvSpPr>
              <p:nvPr/>
            </p:nvSpPr>
            <p:spPr bwMode="auto">
              <a:xfrm>
                <a:off x="4032" y="1563"/>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20" name="Line 67"/>
              <p:cNvSpPr>
                <a:spLocks noChangeShapeType="1"/>
              </p:cNvSpPr>
              <p:nvPr/>
            </p:nvSpPr>
            <p:spPr bwMode="auto">
              <a:xfrm>
                <a:off x="4530" y="1392"/>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21" name="Text Box 68"/>
              <p:cNvSpPr txBox="1">
                <a:spLocks noChangeArrowheads="1"/>
              </p:cNvSpPr>
              <p:nvPr/>
            </p:nvSpPr>
            <p:spPr bwMode="auto">
              <a:xfrm>
                <a:off x="4272" y="1296"/>
                <a:ext cx="2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imes New Roman" panose="02020603050405020304" pitchFamily="18" charset="0"/>
                  </a:rPr>
                  <a:t>LE</a:t>
                </a:r>
              </a:p>
            </p:txBody>
          </p:sp>
          <p:sp>
            <p:nvSpPr>
              <p:cNvPr id="24722" name="Line 69"/>
              <p:cNvSpPr>
                <a:spLocks noChangeShapeType="1"/>
              </p:cNvSpPr>
              <p:nvPr/>
            </p:nvSpPr>
            <p:spPr bwMode="auto">
              <a:xfrm>
                <a:off x="2736" y="1152"/>
                <a:ext cx="0" cy="201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23" name="Line 70"/>
              <p:cNvSpPr>
                <a:spLocks noChangeShapeType="1"/>
              </p:cNvSpPr>
              <p:nvPr/>
            </p:nvSpPr>
            <p:spPr bwMode="auto">
              <a:xfrm>
                <a:off x="2832" y="1152"/>
                <a:ext cx="0" cy="201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24" name="Rectangle 71"/>
              <p:cNvSpPr>
                <a:spLocks noChangeArrowheads="1"/>
              </p:cNvSpPr>
              <p:nvPr/>
            </p:nvSpPr>
            <p:spPr bwMode="auto">
              <a:xfrm>
                <a:off x="3150" y="2688"/>
                <a:ext cx="276" cy="48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24725" name="Line 72"/>
              <p:cNvSpPr>
                <a:spLocks noChangeShapeType="1"/>
              </p:cNvSpPr>
              <p:nvPr/>
            </p:nvSpPr>
            <p:spPr bwMode="auto">
              <a:xfrm>
                <a:off x="2928" y="275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26" name="Line 73"/>
              <p:cNvSpPr>
                <a:spLocks noChangeShapeType="1"/>
              </p:cNvSpPr>
              <p:nvPr/>
            </p:nvSpPr>
            <p:spPr bwMode="auto">
              <a:xfrm>
                <a:off x="2928" y="2859"/>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27" name="Line 74"/>
              <p:cNvSpPr>
                <a:spLocks noChangeShapeType="1"/>
              </p:cNvSpPr>
              <p:nvPr/>
            </p:nvSpPr>
            <p:spPr bwMode="auto">
              <a:xfrm>
                <a:off x="2928" y="299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28" name="Line 75"/>
              <p:cNvSpPr>
                <a:spLocks noChangeShapeType="1"/>
              </p:cNvSpPr>
              <p:nvPr/>
            </p:nvSpPr>
            <p:spPr bwMode="auto">
              <a:xfrm>
                <a:off x="2928" y="3099"/>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29" name="Line 76"/>
              <p:cNvSpPr>
                <a:spLocks noChangeShapeType="1"/>
              </p:cNvSpPr>
              <p:nvPr/>
            </p:nvSpPr>
            <p:spPr bwMode="auto">
              <a:xfrm>
                <a:off x="3426" y="2928"/>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30" name="Text Box 77"/>
              <p:cNvSpPr txBox="1">
                <a:spLocks noChangeArrowheads="1"/>
              </p:cNvSpPr>
              <p:nvPr/>
            </p:nvSpPr>
            <p:spPr bwMode="auto">
              <a:xfrm>
                <a:off x="3168" y="2832"/>
                <a:ext cx="2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imes New Roman" panose="02020603050405020304" pitchFamily="18" charset="0"/>
                  </a:rPr>
                  <a:t>LE</a:t>
                </a:r>
              </a:p>
            </p:txBody>
          </p:sp>
          <p:sp>
            <p:nvSpPr>
              <p:cNvPr id="24731" name="Rectangle 78"/>
              <p:cNvSpPr>
                <a:spLocks noChangeArrowheads="1"/>
              </p:cNvSpPr>
              <p:nvPr/>
            </p:nvSpPr>
            <p:spPr bwMode="auto">
              <a:xfrm>
                <a:off x="4254" y="2688"/>
                <a:ext cx="276" cy="48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24732" name="Line 79"/>
              <p:cNvSpPr>
                <a:spLocks noChangeShapeType="1"/>
              </p:cNvSpPr>
              <p:nvPr/>
            </p:nvSpPr>
            <p:spPr bwMode="auto">
              <a:xfrm>
                <a:off x="4032" y="275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33" name="Line 80"/>
              <p:cNvSpPr>
                <a:spLocks noChangeShapeType="1"/>
              </p:cNvSpPr>
              <p:nvPr/>
            </p:nvSpPr>
            <p:spPr bwMode="auto">
              <a:xfrm>
                <a:off x="4032" y="2859"/>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34" name="Line 81"/>
              <p:cNvSpPr>
                <a:spLocks noChangeShapeType="1"/>
              </p:cNvSpPr>
              <p:nvPr/>
            </p:nvSpPr>
            <p:spPr bwMode="auto">
              <a:xfrm>
                <a:off x="4032" y="299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35" name="Line 82"/>
              <p:cNvSpPr>
                <a:spLocks noChangeShapeType="1"/>
              </p:cNvSpPr>
              <p:nvPr/>
            </p:nvSpPr>
            <p:spPr bwMode="auto">
              <a:xfrm>
                <a:off x="4032" y="3099"/>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36" name="Line 83"/>
              <p:cNvSpPr>
                <a:spLocks noChangeShapeType="1"/>
              </p:cNvSpPr>
              <p:nvPr/>
            </p:nvSpPr>
            <p:spPr bwMode="auto">
              <a:xfrm>
                <a:off x="4530" y="2928"/>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37" name="Text Box 84"/>
              <p:cNvSpPr txBox="1">
                <a:spLocks noChangeArrowheads="1"/>
              </p:cNvSpPr>
              <p:nvPr/>
            </p:nvSpPr>
            <p:spPr bwMode="auto">
              <a:xfrm>
                <a:off x="4272" y="2832"/>
                <a:ext cx="2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imes New Roman" panose="02020603050405020304" pitchFamily="18" charset="0"/>
                  </a:rPr>
                  <a:t>LE</a:t>
                </a:r>
              </a:p>
            </p:txBody>
          </p:sp>
          <p:grpSp>
            <p:nvGrpSpPr>
              <p:cNvPr id="24738" name="Group 85"/>
              <p:cNvGrpSpPr>
                <a:grpSpLocks/>
              </p:cNvGrpSpPr>
              <p:nvPr/>
            </p:nvGrpSpPr>
            <p:grpSpPr bwMode="auto">
              <a:xfrm>
                <a:off x="2928" y="1920"/>
                <a:ext cx="720" cy="480"/>
                <a:chOff x="1008" y="1776"/>
                <a:chExt cx="720" cy="480"/>
              </a:xfrm>
            </p:grpSpPr>
            <p:sp>
              <p:nvSpPr>
                <p:cNvPr id="24749" name="Rectangle 86"/>
                <p:cNvSpPr>
                  <a:spLocks noChangeArrowheads="1"/>
                </p:cNvSpPr>
                <p:nvPr/>
              </p:nvSpPr>
              <p:spPr bwMode="auto">
                <a:xfrm>
                  <a:off x="1230" y="1776"/>
                  <a:ext cx="276" cy="48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24750" name="Line 87"/>
                <p:cNvSpPr>
                  <a:spLocks noChangeShapeType="1"/>
                </p:cNvSpPr>
                <p:nvPr/>
              </p:nvSpPr>
              <p:spPr bwMode="auto">
                <a:xfrm>
                  <a:off x="1008" y="1845"/>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51" name="Line 88"/>
                <p:cNvSpPr>
                  <a:spLocks noChangeShapeType="1"/>
                </p:cNvSpPr>
                <p:nvPr/>
              </p:nvSpPr>
              <p:spPr bwMode="auto">
                <a:xfrm>
                  <a:off x="1008" y="194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52" name="Line 89"/>
                <p:cNvSpPr>
                  <a:spLocks noChangeShapeType="1"/>
                </p:cNvSpPr>
                <p:nvPr/>
              </p:nvSpPr>
              <p:spPr bwMode="auto">
                <a:xfrm>
                  <a:off x="1008" y="2085"/>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53" name="Line 90"/>
                <p:cNvSpPr>
                  <a:spLocks noChangeShapeType="1"/>
                </p:cNvSpPr>
                <p:nvPr/>
              </p:nvSpPr>
              <p:spPr bwMode="auto">
                <a:xfrm>
                  <a:off x="1008" y="218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54" name="Line 91"/>
                <p:cNvSpPr>
                  <a:spLocks noChangeShapeType="1"/>
                </p:cNvSpPr>
                <p:nvPr/>
              </p:nvSpPr>
              <p:spPr bwMode="auto">
                <a:xfrm>
                  <a:off x="1506" y="2016"/>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55" name="Text Box 92"/>
                <p:cNvSpPr txBox="1">
                  <a:spLocks noChangeArrowheads="1"/>
                </p:cNvSpPr>
                <p:nvPr/>
              </p:nvSpPr>
              <p:spPr bwMode="auto">
                <a:xfrm>
                  <a:off x="1248" y="1920"/>
                  <a:ext cx="2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imes New Roman" panose="02020603050405020304" pitchFamily="18" charset="0"/>
                    </a:rPr>
                    <a:t>LE</a:t>
                  </a:r>
                </a:p>
              </p:txBody>
            </p:sp>
          </p:grpSp>
          <p:grpSp>
            <p:nvGrpSpPr>
              <p:cNvPr id="24739" name="Group 93"/>
              <p:cNvGrpSpPr>
                <a:grpSpLocks/>
              </p:cNvGrpSpPr>
              <p:nvPr/>
            </p:nvGrpSpPr>
            <p:grpSpPr bwMode="auto">
              <a:xfrm>
                <a:off x="4032" y="1920"/>
                <a:ext cx="720" cy="480"/>
                <a:chOff x="1008" y="1776"/>
                <a:chExt cx="720" cy="480"/>
              </a:xfrm>
            </p:grpSpPr>
            <p:sp>
              <p:nvSpPr>
                <p:cNvPr id="24742" name="Rectangle 94"/>
                <p:cNvSpPr>
                  <a:spLocks noChangeArrowheads="1"/>
                </p:cNvSpPr>
                <p:nvPr/>
              </p:nvSpPr>
              <p:spPr bwMode="auto">
                <a:xfrm>
                  <a:off x="1230" y="1776"/>
                  <a:ext cx="276" cy="48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24743" name="Line 95"/>
                <p:cNvSpPr>
                  <a:spLocks noChangeShapeType="1"/>
                </p:cNvSpPr>
                <p:nvPr/>
              </p:nvSpPr>
              <p:spPr bwMode="auto">
                <a:xfrm>
                  <a:off x="1008" y="1845"/>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44" name="Line 96"/>
                <p:cNvSpPr>
                  <a:spLocks noChangeShapeType="1"/>
                </p:cNvSpPr>
                <p:nvPr/>
              </p:nvSpPr>
              <p:spPr bwMode="auto">
                <a:xfrm>
                  <a:off x="1008" y="194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45" name="Line 97"/>
                <p:cNvSpPr>
                  <a:spLocks noChangeShapeType="1"/>
                </p:cNvSpPr>
                <p:nvPr/>
              </p:nvSpPr>
              <p:spPr bwMode="auto">
                <a:xfrm>
                  <a:off x="1008" y="2085"/>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46" name="Line 98"/>
                <p:cNvSpPr>
                  <a:spLocks noChangeShapeType="1"/>
                </p:cNvSpPr>
                <p:nvPr/>
              </p:nvSpPr>
              <p:spPr bwMode="auto">
                <a:xfrm>
                  <a:off x="1008" y="2187"/>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47" name="Line 99"/>
                <p:cNvSpPr>
                  <a:spLocks noChangeShapeType="1"/>
                </p:cNvSpPr>
                <p:nvPr/>
              </p:nvSpPr>
              <p:spPr bwMode="auto">
                <a:xfrm>
                  <a:off x="1506" y="2016"/>
                  <a:ext cx="22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48" name="Text Box 100"/>
                <p:cNvSpPr txBox="1">
                  <a:spLocks noChangeArrowheads="1"/>
                </p:cNvSpPr>
                <p:nvPr/>
              </p:nvSpPr>
              <p:spPr bwMode="auto">
                <a:xfrm>
                  <a:off x="1248" y="1920"/>
                  <a:ext cx="2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imes New Roman" panose="02020603050405020304" pitchFamily="18" charset="0"/>
                    </a:rPr>
                    <a:t>LE</a:t>
                  </a:r>
                </a:p>
              </p:txBody>
            </p:sp>
          </p:grpSp>
          <p:sp>
            <p:nvSpPr>
              <p:cNvPr id="24740" name="Line 101"/>
              <p:cNvSpPr>
                <a:spLocks noChangeShapeType="1"/>
              </p:cNvSpPr>
              <p:nvPr/>
            </p:nvSpPr>
            <p:spPr bwMode="auto">
              <a:xfrm>
                <a:off x="3792" y="1152"/>
                <a:ext cx="0" cy="201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41" name="Line 102"/>
              <p:cNvSpPr>
                <a:spLocks noChangeShapeType="1"/>
              </p:cNvSpPr>
              <p:nvPr/>
            </p:nvSpPr>
            <p:spPr bwMode="auto">
              <a:xfrm>
                <a:off x="3888" y="1152"/>
                <a:ext cx="0" cy="201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22" name="Group 103"/>
            <p:cNvGrpSpPr>
              <a:grpSpLocks/>
            </p:cNvGrpSpPr>
            <p:nvPr/>
          </p:nvGrpSpPr>
          <p:grpSpPr bwMode="auto">
            <a:xfrm>
              <a:off x="1654" y="1700"/>
              <a:ext cx="145" cy="147"/>
              <a:chOff x="1654" y="1700"/>
              <a:chExt cx="145" cy="147"/>
            </a:xfrm>
          </p:grpSpPr>
          <p:grpSp>
            <p:nvGrpSpPr>
              <p:cNvPr id="24696" name="Group 104"/>
              <p:cNvGrpSpPr>
                <a:grpSpLocks/>
              </p:cNvGrpSpPr>
              <p:nvPr/>
            </p:nvGrpSpPr>
            <p:grpSpPr bwMode="auto">
              <a:xfrm>
                <a:off x="1654" y="1700"/>
                <a:ext cx="48" cy="48"/>
                <a:chOff x="576" y="2064"/>
                <a:chExt cx="48" cy="48"/>
              </a:xfrm>
            </p:grpSpPr>
            <p:sp>
              <p:nvSpPr>
                <p:cNvPr id="24706" name="Line 105"/>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07" name="Line 106"/>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97" name="Group 107"/>
              <p:cNvGrpSpPr>
                <a:grpSpLocks/>
              </p:cNvGrpSpPr>
              <p:nvPr/>
            </p:nvGrpSpPr>
            <p:grpSpPr bwMode="auto">
              <a:xfrm>
                <a:off x="1750" y="1796"/>
                <a:ext cx="48" cy="48"/>
                <a:chOff x="576" y="2064"/>
                <a:chExt cx="48" cy="48"/>
              </a:xfrm>
            </p:grpSpPr>
            <p:sp>
              <p:nvSpPr>
                <p:cNvPr id="24704" name="Line 108"/>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05" name="Line 109"/>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98" name="Group 110"/>
              <p:cNvGrpSpPr>
                <a:grpSpLocks/>
              </p:cNvGrpSpPr>
              <p:nvPr/>
            </p:nvGrpSpPr>
            <p:grpSpPr bwMode="auto">
              <a:xfrm>
                <a:off x="1751" y="1703"/>
                <a:ext cx="48" cy="48"/>
                <a:chOff x="576" y="2064"/>
                <a:chExt cx="48" cy="48"/>
              </a:xfrm>
            </p:grpSpPr>
            <p:sp>
              <p:nvSpPr>
                <p:cNvPr id="24702" name="Line 111"/>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03" name="Line 112"/>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99" name="Group 113"/>
              <p:cNvGrpSpPr>
                <a:grpSpLocks/>
              </p:cNvGrpSpPr>
              <p:nvPr/>
            </p:nvGrpSpPr>
            <p:grpSpPr bwMode="auto">
              <a:xfrm>
                <a:off x="1654" y="1799"/>
                <a:ext cx="48" cy="48"/>
                <a:chOff x="576" y="2064"/>
                <a:chExt cx="48" cy="48"/>
              </a:xfrm>
            </p:grpSpPr>
            <p:sp>
              <p:nvSpPr>
                <p:cNvPr id="24700" name="Line 114"/>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701" name="Line 115"/>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grpSp>
          <p:nvGrpSpPr>
            <p:cNvPr id="24623" name="Group 116"/>
            <p:cNvGrpSpPr>
              <a:grpSpLocks/>
            </p:cNvGrpSpPr>
            <p:nvPr/>
          </p:nvGrpSpPr>
          <p:grpSpPr bwMode="auto">
            <a:xfrm>
              <a:off x="1658" y="1368"/>
              <a:ext cx="48" cy="48"/>
              <a:chOff x="576" y="2064"/>
              <a:chExt cx="48" cy="48"/>
            </a:xfrm>
          </p:grpSpPr>
          <p:sp>
            <p:nvSpPr>
              <p:cNvPr id="24694" name="Line 117"/>
              <p:cNvSpPr>
                <a:spLocks noChangeShapeType="1"/>
              </p:cNvSpPr>
              <p:nvPr/>
            </p:nvSpPr>
            <p:spPr bwMode="auto">
              <a:xfrm flipV="1">
                <a:off x="576" y="2064"/>
                <a:ext cx="48" cy="48"/>
              </a:xfrm>
              <a:prstGeom prst="line">
                <a:avLst/>
              </a:prstGeom>
              <a:noFill/>
              <a:ln w="317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95" name="Line 118"/>
              <p:cNvSpPr>
                <a:spLocks noChangeShapeType="1"/>
              </p:cNvSpPr>
              <p:nvPr/>
            </p:nvSpPr>
            <p:spPr bwMode="auto">
              <a:xfrm>
                <a:off x="576" y="2064"/>
                <a:ext cx="48" cy="48"/>
              </a:xfrm>
              <a:prstGeom prst="line">
                <a:avLst/>
              </a:prstGeom>
              <a:noFill/>
              <a:ln w="317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sp>
          <p:nvSpPr>
            <p:cNvPr id="24624" name="Line 119"/>
            <p:cNvSpPr>
              <a:spLocks noChangeShapeType="1"/>
            </p:cNvSpPr>
            <p:nvPr/>
          </p:nvSpPr>
          <p:spPr bwMode="auto">
            <a:xfrm>
              <a:off x="1680" y="1392"/>
              <a:ext cx="0" cy="595"/>
            </a:xfrm>
            <a:prstGeom prst="line">
              <a:avLst/>
            </a:prstGeom>
            <a:noFill/>
            <a:ln w="317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25" name="Line 120"/>
            <p:cNvSpPr>
              <a:spLocks noChangeShapeType="1"/>
            </p:cNvSpPr>
            <p:nvPr/>
          </p:nvSpPr>
          <p:spPr bwMode="auto">
            <a:xfrm>
              <a:off x="1680" y="1984"/>
              <a:ext cx="509" cy="0"/>
            </a:xfrm>
            <a:prstGeom prst="line">
              <a:avLst/>
            </a:prstGeom>
            <a:noFill/>
            <a:ln w="317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nvGrpSpPr>
            <p:cNvPr id="24626" name="Group 121"/>
            <p:cNvGrpSpPr>
              <a:grpSpLocks/>
            </p:cNvGrpSpPr>
            <p:nvPr/>
          </p:nvGrpSpPr>
          <p:grpSpPr bwMode="auto">
            <a:xfrm>
              <a:off x="1655" y="2467"/>
              <a:ext cx="145" cy="147"/>
              <a:chOff x="1654" y="1700"/>
              <a:chExt cx="145" cy="147"/>
            </a:xfrm>
          </p:grpSpPr>
          <p:grpSp>
            <p:nvGrpSpPr>
              <p:cNvPr id="24682" name="Group 122"/>
              <p:cNvGrpSpPr>
                <a:grpSpLocks/>
              </p:cNvGrpSpPr>
              <p:nvPr/>
            </p:nvGrpSpPr>
            <p:grpSpPr bwMode="auto">
              <a:xfrm>
                <a:off x="1654" y="1700"/>
                <a:ext cx="48" cy="48"/>
                <a:chOff x="576" y="2064"/>
                <a:chExt cx="48" cy="48"/>
              </a:xfrm>
            </p:grpSpPr>
            <p:sp>
              <p:nvSpPr>
                <p:cNvPr id="24692" name="Line 123"/>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93" name="Line 124"/>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83" name="Group 125"/>
              <p:cNvGrpSpPr>
                <a:grpSpLocks/>
              </p:cNvGrpSpPr>
              <p:nvPr/>
            </p:nvGrpSpPr>
            <p:grpSpPr bwMode="auto">
              <a:xfrm>
                <a:off x="1750" y="1796"/>
                <a:ext cx="48" cy="48"/>
                <a:chOff x="576" y="2064"/>
                <a:chExt cx="48" cy="48"/>
              </a:xfrm>
            </p:grpSpPr>
            <p:sp>
              <p:nvSpPr>
                <p:cNvPr id="24690" name="Line 126"/>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91" name="Line 127"/>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84" name="Group 128"/>
              <p:cNvGrpSpPr>
                <a:grpSpLocks/>
              </p:cNvGrpSpPr>
              <p:nvPr/>
            </p:nvGrpSpPr>
            <p:grpSpPr bwMode="auto">
              <a:xfrm>
                <a:off x="1751" y="1703"/>
                <a:ext cx="48" cy="48"/>
                <a:chOff x="576" y="2064"/>
                <a:chExt cx="48" cy="48"/>
              </a:xfrm>
            </p:grpSpPr>
            <p:sp>
              <p:nvSpPr>
                <p:cNvPr id="24688" name="Line 129"/>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89" name="Line 130"/>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85" name="Group 131"/>
              <p:cNvGrpSpPr>
                <a:grpSpLocks/>
              </p:cNvGrpSpPr>
              <p:nvPr/>
            </p:nvGrpSpPr>
            <p:grpSpPr bwMode="auto">
              <a:xfrm>
                <a:off x="1654" y="1799"/>
                <a:ext cx="48" cy="48"/>
                <a:chOff x="576" y="2064"/>
                <a:chExt cx="48" cy="48"/>
              </a:xfrm>
            </p:grpSpPr>
            <p:sp>
              <p:nvSpPr>
                <p:cNvPr id="24686" name="Line 132"/>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87" name="Line 133"/>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grpSp>
          <p:nvGrpSpPr>
            <p:cNvPr id="24627" name="Group 134"/>
            <p:cNvGrpSpPr>
              <a:grpSpLocks/>
            </p:cNvGrpSpPr>
            <p:nvPr/>
          </p:nvGrpSpPr>
          <p:grpSpPr bwMode="auto">
            <a:xfrm>
              <a:off x="1657" y="1959"/>
              <a:ext cx="48" cy="48"/>
              <a:chOff x="576" y="2064"/>
              <a:chExt cx="48" cy="48"/>
            </a:xfrm>
          </p:grpSpPr>
          <p:sp>
            <p:nvSpPr>
              <p:cNvPr id="24680" name="Line 135"/>
              <p:cNvSpPr>
                <a:spLocks noChangeShapeType="1"/>
              </p:cNvSpPr>
              <p:nvPr/>
            </p:nvSpPr>
            <p:spPr bwMode="auto">
              <a:xfrm flipV="1">
                <a:off x="576" y="2064"/>
                <a:ext cx="48" cy="48"/>
              </a:xfrm>
              <a:prstGeom prst="line">
                <a:avLst/>
              </a:prstGeom>
              <a:noFill/>
              <a:ln w="317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81" name="Line 136"/>
              <p:cNvSpPr>
                <a:spLocks noChangeShapeType="1"/>
              </p:cNvSpPr>
              <p:nvPr/>
            </p:nvSpPr>
            <p:spPr bwMode="auto">
              <a:xfrm>
                <a:off x="576" y="2064"/>
                <a:ext cx="48" cy="48"/>
              </a:xfrm>
              <a:prstGeom prst="line">
                <a:avLst/>
              </a:prstGeom>
              <a:noFill/>
              <a:ln w="317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28" name="Group 137"/>
            <p:cNvGrpSpPr>
              <a:grpSpLocks/>
            </p:cNvGrpSpPr>
            <p:nvPr/>
          </p:nvGrpSpPr>
          <p:grpSpPr bwMode="auto">
            <a:xfrm>
              <a:off x="2759" y="2467"/>
              <a:ext cx="145" cy="147"/>
              <a:chOff x="1654" y="1700"/>
              <a:chExt cx="145" cy="147"/>
            </a:xfrm>
          </p:grpSpPr>
          <p:grpSp>
            <p:nvGrpSpPr>
              <p:cNvPr id="24668" name="Group 138"/>
              <p:cNvGrpSpPr>
                <a:grpSpLocks/>
              </p:cNvGrpSpPr>
              <p:nvPr/>
            </p:nvGrpSpPr>
            <p:grpSpPr bwMode="auto">
              <a:xfrm>
                <a:off x="1654" y="1700"/>
                <a:ext cx="48" cy="48"/>
                <a:chOff x="576" y="2064"/>
                <a:chExt cx="48" cy="48"/>
              </a:xfrm>
            </p:grpSpPr>
            <p:sp>
              <p:nvSpPr>
                <p:cNvPr id="24678" name="Line 139"/>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79" name="Line 140"/>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69" name="Group 141"/>
              <p:cNvGrpSpPr>
                <a:grpSpLocks/>
              </p:cNvGrpSpPr>
              <p:nvPr/>
            </p:nvGrpSpPr>
            <p:grpSpPr bwMode="auto">
              <a:xfrm>
                <a:off x="1750" y="1796"/>
                <a:ext cx="48" cy="48"/>
                <a:chOff x="576" y="2064"/>
                <a:chExt cx="48" cy="48"/>
              </a:xfrm>
            </p:grpSpPr>
            <p:sp>
              <p:nvSpPr>
                <p:cNvPr id="24676" name="Line 142"/>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77" name="Line 143"/>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70" name="Group 144"/>
              <p:cNvGrpSpPr>
                <a:grpSpLocks/>
              </p:cNvGrpSpPr>
              <p:nvPr/>
            </p:nvGrpSpPr>
            <p:grpSpPr bwMode="auto">
              <a:xfrm>
                <a:off x="1751" y="1703"/>
                <a:ext cx="48" cy="48"/>
                <a:chOff x="576" y="2064"/>
                <a:chExt cx="48" cy="48"/>
              </a:xfrm>
            </p:grpSpPr>
            <p:sp>
              <p:nvSpPr>
                <p:cNvPr id="24674" name="Line 145"/>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75" name="Line 146"/>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71" name="Group 147"/>
              <p:cNvGrpSpPr>
                <a:grpSpLocks/>
              </p:cNvGrpSpPr>
              <p:nvPr/>
            </p:nvGrpSpPr>
            <p:grpSpPr bwMode="auto">
              <a:xfrm>
                <a:off x="1654" y="1799"/>
                <a:ext cx="48" cy="48"/>
                <a:chOff x="576" y="2064"/>
                <a:chExt cx="48" cy="48"/>
              </a:xfrm>
            </p:grpSpPr>
            <p:sp>
              <p:nvSpPr>
                <p:cNvPr id="24672" name="Line 148"/>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73" name="Line 149"/>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grpSp>
          <p:nvGrpSpPr>
            <p:cNvPr id="24629" name="Group 150"/>
            <p:cNvGrpSpPr>
              <a:grpSpLocks/>
            </p:cNvGrpSpPr>
            <p:nvPr/>
          </p:nvGrpSpPr>
          <p:grpSpPr bwMode="auto">
            <a:xfrm>
              <a:off x="2762" y="1699"/>
              <a:ext cx="145" cy="147"/>
              <a:chOff x="1654" y="1700"/>
              <a:chExt cx="145" cy="147"/>
            </a:xfrm>
          </p:grpSpPr>
          <p:grpSp>
            <p:nvGrpSpPr>
              <p:cNvPr id="24656" name="Group 151"/>
              <p:cNvGrpSpPr>
                <a:grpSpLocks/>
              </p:cNvGrpSpPr>
              <p:nvPr/>
            </p:nvGrpSpPr>
            <p:grpSpPr bwMode="auto">
              <a:xfrm>
                <a:off x="1654" y="1700"/>
                <a:ext cx="48" cy="48"/>
                <a:chOff x="576" y="2064"/>
                <a:chExt cx="48" cy="48"/>
              </a:xfrm>
            </p:grpSpPr>
            <p:sp>
              <p:nvSpPr>
                <p:cNvPr id="24666" name="Line 152"/>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67" name="Line 153"/>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57" name="Group 154"/>
              <p:cNvGrpSpPr>
                <a:grpSpLocks/>
              </p:cNvGrpSpPr>
              <p:nvPr/>
            </p:nvGrpSpPr>
            <p:grpSpPr bwMode="auto">
              <a:xfrm>
                <a:off x="1750" y="1796"/>
                <a:ext cx="48" cy="48"/>
                <a:chOff x="576" y="2064"/>
                <a:chExt cx="48" cy="48"/>
              </a:xfrm>
            </p:grpSpPr>
            <p:sp>
              <p:nvSpPr>
                <p:cNvPr id="24664" name="Line 155"/>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65" name="Line 156"/>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58" name="Group 157"/>
              <p:cNvGrpSpPr>
                <a:grpSpLocks/>
              </p:cNvGrpSpPr>
              <p:nvPr/>
            </p:nvGrpSpPr>
            <p:grpSpPr bwMode="auto">
              <a:xfrm>
                <a:off x="1751" y="1703"/>
                <a:ext cx="48" cy="48"/>
                <a:chOff x="576" y="2064"/>
                <a:chExt cx="48" cy="48"/>
              </a:xfrm>
            </p:grpSpPr>
            <p:sp>
              <p:nvSpPr>
                <p:cNvPr id="24662" name="Line 158"/>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63" name="Line 159"/>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59" name="Group 160"/>
              <p:cNvGrpSpPr>
                <a:grpSpLocks/>
              </p:cNvGrpSpPr>
              <p:nvPr/>
            </p:nvGrpSpPr>
            <p:grpSpPr bwMode="auto">
              <a:xfrm>
                <a:off x="1654" y="1799"/>
                <a:ext cx="48" cy="48"/>
                <a:chOff x="576" y="2064"/>
                <a:chExt cx="48" cy="48"/>
              </a:xfrm>
            </p:grpSpPr>
            <p:sp>
              <p:nvSpPr>
                <p:cNvPr id="24660" name="Line 161"/>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61" name="Line 162"/>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grpSp>
          <p:nvGrpSpPr>
            <p:cNvPr id="24630" name="Group 163"/>
            <p:cNvGrpSpPr>
              <a:grpSpLocks/>
            </p:cNvGrpSpPr>
            <p:nvPr/>
          </p:nvGrpSpPr>
          <p:grpSpPr bwMode="auto">
            <a:xfrm>
              <a:off x="3818" y="1699"/>
              <a:ext cx="145" cy="147"/>
              <a:chOff x="1654" y="1700"/>
              <a:chExt cx="145" cy="147"/>
            </a:xfrm>
          </p:grpSpPr>
          <p:grpSp>
            <p:nvGrpSpPr>
              <p:cNvPr id="24644" name="Group 164"/>
              <p:cNvGrpSpPr>
                <a:grpSpLocks/>
              </p:cNvGrpSpPr>
              <p:nvPr/>
            </p:nvGrpSpPr>
            <p:grpSpPr bwMode="auto">
              <a:xfrm>
                <a:off x="1654" y="1700"/>
                <a:ext cx="48" cy="48"/>
                <a:chOff x="576" y="2064"/>
                <a:chExt cx="48" cy="48"/>
              </a:xfrm>
            </p:grpSpPr>
            <p:sp>
              <p:nvSpPr>
                <p:cNvPr id="24654" name="Line 165"/>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55" name="Line 166"/>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45" name="Group 167"/>
              <p:cNvGrpSpPr>
                <a:grpSpLocks/>
              </p:cNvGrpSpPr>
              <p:nvPr/>
            </p:nvGrpSpPr>
            <p:grpSpPr bwMode="auto">
              <a:xfrm>
                <a:off x="1750" y="1796"/>
                <a:ext cx="48" cy="48"/>
                <a:chOff x="576" y="2064"/>
                <a:chExt cx="48" cy="48"/>
              </a:xfrm>
            </p:grpSpPr>
            <p:sp>
              <p:nvSpPr>
                <p:cNvPr id="24652" name="Line 168"/>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53" name="Line 169"/>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46" name="Group 170"/>
              <p:cNvGrpSpPr>
                <a:grpSpLocks/>
              </p:cNvGrpSpPr>
              <p:nvPr/>
            </p:nvGrpSpPr>
            <p:grpSpPr bwMode="auto">
              <a:xfrm>
                <a:off x="1751" y="1703"/>
                <a:ext cx="48" cy="48"/>
                <a:chOff x="576" y="2064"/>
                <a:chExt cx="48" cy="48"/>
              </a:xfrm>
            </p:grpSpPr>
            <p:sp>
              <p:nvSpPr>
                <p:cNvPr id="24650" name="Line 171"/>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51" name="Line 172"/>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47" name="Group 173"/>
              <p:cNvGrpSpPr>
                <a:grpSpLocks/>
              </p:cNvGrpSpPr>
              <p:nvPr/>
            </p:nvGrpSpPr>
            <p:grpSpPr bwMode="auto">
              <a:xfrm>
                <a:off x="1654" y="1799"/>
                <a:ext cx="48" cy="48"/>
                <a:chOff x="576" y="2064"/>
                <a:chExt cx="48" cy="48"/>
              </a:xfrm>
            </p:grpSpPr>
            <p:sp>
              <p:nvSpPr>
                <p:cNvPr id="24648" name="Line 174"/>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49" name="Line 175"/>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grpSp>
          <p:nvGrpSpPr>
            <p:cNvPr id="24631" name="Group 176"/>
            <p:cNvGrpSpPr>
              <a:grpSpLocks/>
            </p:cNvGrpSpPr>
            <p:nvPr/>
          </p:nvGrpSpPr>
          <p:grpSpPr bwMode="auto">
            <a:xfrm>
              <a:off x="3815" y="2467"/>
              <a:ext cx="145" cy="147"/>
              <a:chOff x="1654" y="1700"/>
              <a:chExt cx="145" cy="147"/>
            </a:xfrm>
          </p:grpSpPr>
          <p:grpSp>
            <p:nvGrpSpPr>
              <p:cNvPr id="24632" name="Group 177"/>
              <p:cNvGrpSpPr>
                <a:grpSpLocks/>
              </p:cNvGrpSpPr>
              <p:nvPr/>
            </p:nvGrpSpPr>
            <p:grpSpPr bwMode="auto">
              <a:xfrm>
                <a:off x="1654" y="1700"/>
                <a:ext cx="48" cy="48"/>
                <a:chOff x="576" y="2064"/>
                <a:chExt cx="48" cy="48"/>
              </a:xfrm>
            </p:grpSpPr>
            <p:sp>
              <p:nvSpPr>
                <p:cNvPr id="24642" name="Line 178"/>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43" name="Line 179"/>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33" name="Group 180"/>
              <p:cNvGrpSpPr>
                <a:grpSpLocks/>
              </p:cNvGrpSpPr>
              <p:nvPr/>
            </p:nvGrpSpPr>
            <p:grpSpPr bwMode="auto">
              <a:xfrm>
                <a:off x="1750" y="1796"/>
                <a:ext cx="48" cy="48"/>
                <a:chOff x="576" y="2064"/>
                <a:chExt cx="48" cy="48"/>
              </a:xfrm>
            </p:grpSpPr>
            <p:sp>
              <p:nvSpPr>
                <p:cNvPr id="24640" name="Line 181"/>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41" name="Line 182"/>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34" name="Group 183"/>
              <p:cNvGrpSpPr>
                <a:grpSpLocks/>
              </p:cNvGrpSpPr>
              <p:nvPr/>
            </p:nvGrpSpPr>
            <p:grpSpPr bwMode="auto">
              <a:xfrm>
                <a:off x="1751" y="1703"/>
                <a:ext cx="48" cy="48"/>
                <a:chOff x="576" y="2064"/>
                <a:chExt cx="48" cy="48"/>
              </a:xfrm>
            </p:grpSpPr>
            <p:sp>
              <p:nvSpPr>
                <p:cNvPr id="24638" name="Line 184"/>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39" name="Line 185"/>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4635" name="Group 186"/>
              <p:cNvGrpSpPr>
                <a:grpSpLocks/>
              </p:cNvGrpSpPr>
              <p:nvPr/>
            </p:nvGrpSpPr>
            <p:grpSpPr bwMode="auto">
              <a:xfrm>
                <a:off x="1654" y="1799"/>
                <a:ext cx="48" cy="48"/>
                <a:chOff x="576" y="2064"/>
                <a:chExt cx="48" cy="48"/>
              </a:xfrm>
            </p:grpSpPr>
            <p:sp>
              <p:nvSpPr>
                <p:cNvPr id="24636" name="Line 187"/>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4637" name="Line 188"/>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grpSp>
      </p:grpSp>
      <p:sp>
        <p:nvSpPr>
          <p:cNvPr id="24581" name="Text Box 189"/>
          <p:cNvSpPr txBox="1">
            <a:spLocks noChangeArrowheads="1"/>
          </p:cNvSpPr>
          <p:nvPr/>
        </p:nvSpPr>
        <p:spPr bwMode="auto">
          <a:xfrm>
            <a:off x="2438401" y="1200150"/>
            <a:ext cx="1936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Logic Element</a:t>
            </a:r>
          </a:p>
        </p:txBody>
      </p:sp>
      <p:sp>
        <p:nvSpPr>
          <p:cNvPr id="24582" name="Line 190"/>
          <p:cNvSpPr>
            <a:spLocks noChangeShapeType="1"/>
          </p:cNvSpPr>
          <p:nvPr/>
        </p:nvSpPr>
        <p:spPr bwMode="auto">
          <a:xfrm flipH="1">
            <a:off x="3149600" y="1543050"/>
            <a:ext cx="304800" cy="1714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4583" name="Text Box 191"/>
          <p:cNvSpPr txBox="1">
            <a:spLocks noChangeArrowheads="1"/>
          </p:cNvSpPr>
          <p:nvPr/>
        </p:nvSpPr>
        <p:spPr bwMode="auto">
          <a:xfrm>
            <a:off x="5791201" y="1143000"/>
            <a:ext cx="9976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Tracks</a:t>
            </a:r>
          </a:p>
        </p:txBody>
      </p:sp>
      <p:sp>
        <p:nvSpPr>
          <p:cNvPr id="24584" name="Line 192"/>
          <p:cNvSpPr>
            <a:spLocks noChangeShapeType="1"/>
          </p:cNvSpPr>
          <p:nvPr/>
        </p:nvSpPr>
        <p:spPr bwMode="auto">
          <a:xfrm flipH="1">
            <a:off x="6096000" y="1428750"/>
            <a:ext cx="304800" cy="342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4585" name="Line 193"/>
          <p:cNvSpPr>
            <a:spLocks noChangeShapeType="1"/>
          </p:cNvSpPr>
          <p:nvPr/>
        </p:nvSpPr>
        <p:spPr bwMode="auto">
          <a:xfrm flipH="1">
            <a:off x="6299200" y="1428750"/>
            <a:ext cx="101600" cy="342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3353894034"/>
      </p:ext>
    </p:extLst>
  </p:cSld>
  <p:clrMapOvr>
    <a:masterClrMapping/>
  </p:clrMapOvr>
  <mc:AlternateContent xmlns:mc="http://schemas.openxmlformats.org/markup-compatibility/2006">
    <mc:Choice xmlns:p14="http://schemas.microsoft.com/office/powerpoint/2010/main" Requires="p14">
      <p:transition spd="slow" p14:dur="2000" advTm="2533"/>
    </mc:Choice>
    <mc:Fallback>
      <p:transition spd="slow" advTm="253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324100" y="304800"/>
            <a:ext cx="6134100" cy="304800"/>
          </a:xfrm>
          <a:noFill/>
        </p:spPr>
        <p:txBody>
          <a:bodyPr vert="horz" wrap="square" lIns="90488" tIns="44450" rIns="90488" bIns="44450" rtlCol="0" anchor="ctr">
            <a:normAutofit fontScale="90000"/>
          </a:bodyPr>
          <a:lstStyle/>
          <a:p>
            <a:r>
              <a:rPr lang="en-US" altLang="en-US" smtClean="0"/>
              <a:t>FPGA Architecture Issues</a:t>
            </a:r>
          </a:p>
        </p:txBody>
      </p:sp>
      <p:sp>
        <p:nvSpPr>
          <p:cNvPr id="25603" name="Rectangle 3"/>
          <p:cNvSpPr>
            <a:spLocks noGrp="1" noChangeArrowheads="1"/>
          </p:cNvSpPr>
          <p:nvPr>
            <p:ph type="body" idx="1"/>
          </p:nvPr>
        </p:nvSpPr>
        <p:spPr>
          <a:xfrm>
            <a:off x="1752600" y="4876800"/>
            <a:ext cx="8305800" cy="1828800"/>
          </a:xfrm>
          <a:noFill/>
        </p:spPr>
        <p:txBody>
          <a:bodyPr vert="horz" lIns="90488" tIns="44450" rIns="90488" bIns="44450" rtlCol="0">
            <a:normAutofit/>
          </a:bodyPr>
          <a:lstStyle/>
          <a:p>
            <a:pPr lvl="1">
              <a:lnSpc>
                <a:spcPct val="80000"/>
              </a:lnSpc>
            </a:pPr>
            <a:r>
              <a:rPr lang="en-US" altLang="en-US" sz="2000"/>
              <a:t>Need to explore architectural issues.</a:t>
            </a:r>
          </a:p>
          <a:p>
            <a:pPr lvl="1">
              <a:lnSpc>
                <a:spcPct val="80000"/>
              </a:lnSpc>
            </a:pPr>
            <a:r>
              <a:rPr lang="en-US" altLang="en-US" sz="2000"/>
              <a:t>How much functionality should go in a logic element?</a:t>
            </a:r>
          </a:p>
          <a:p>
            <a:pPr lvl="1">
              <a:lnSpc>
                <a:spcPct val="80000"/>
              </a:lnSpc>
            </a:pPr>
            <a:r>
              <a:rPr lang="en-US" altLang="en-US" sz="2000"/>
              <a:t>How many routing tracks per channel?</a:t>
            </a:r>
          </a:p>
          <a:p>
            <a:pPr lvl="1">
              <a:lnSpc>
                <a:spcPct val="80000"/>
              </a:lnSpc>
            </a:pPr>
            <a:r>
              <a:rPr lang="en-US" altLang="en-US" sz="2000"/>
              <a:t>Switch “population”?</a:t>
            </a:r>
          </a:p>
          <a:p>
            <a:pPr lvl="1">
              <a:lnSpc>
                <a:spcPct val="80000"/>
              </a:lnSpc>
            </a:pPr>
            <a:endParaRPr lang="en-US" altLang="en-US" sz="2000"/>
          </a:p>
          <a:p>
            <a:pPr lvl="1">
              <a:lnSpc>
                <a:spcPct val="80000"/>
              </a:lnSpc>
              <a:buNone/>
            </a:pPr>
            <a:endParaRPr lang="en-US" altLang="en-US" sz="2000"/>
          </a:p>
          <a:p>
            <a:pPr lvl="1">
              <a:lnSpc>
                <a:spcPct val="80000"/>
              </a:lnSpc>
            </a:pPr>
            <a:endParaRPr lang="en-US" altLang="en-US" sz="2000"/>
          </a:p>
        </p:txBody>
      </p:sp>
      <p:sp>
        <p:nvSpPr>
          <p:cNvPr id="25604" name="Rectangle 4"/>
          <p:cNvSpPr>
            <a:spLocks noChangeArrowheads="1"/>
          </p:cNvSpPr>
          <p:nvPr/>
        </p:nvSpPr>
        <p:spPr bwMode="auto">
          <a:xfrm>
            <a:off x="4995864" y="1960564"/>
            <a:ext cx="1633537" cy="1527175"/>
          </a:xfrm>
          <a:prstGeom prst="rect">
            <a:avLst/>
          </a:prstGeom>
          <a:solidFill>
            <a:schemeClr val="folHlink"/>
          </a:solidFill>
          <a:ln w="1905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000" b="1">
                <a:solidFill>
                  <a:schemeClr val="tx1"/>
                </a:solidFill>
                <a:latin typeface="Tekton" pitchFamily="34" charset="0"/>
              </a:rPr>
              <a:t>Logic</a:t>
            </a:r>
          </a:p>
          <a:p>
            <a:pPr algn="ctr"/>
            <a:r>
              <a:rPr lang="en-US" altLang="en-US" sz="2000" b="1">
                <a:solidFill>
                  <a:schemeClr val="tx1"/>
                </a:solidFill>
                <a:latin typeface="Tekton" pitchFamily="34" charset="0"/>
              </a:rPr>
              <a:t>Element</a:t>
            </a:r>
          </a:p>
        </p:txBody>
      </p:sp>
      <p:grpSp>
        <p:nvGrpSpPr>
          <p:cNvPr id="25605" name="Group 5"/>
          <p:cNvGrpSpPr>
            <a:grpSpLocks/>
          </p:cNvGrpSpPr>
          <p:nvPr/>
        </p:nvGrpSpPr>
        <p:grpSpPr bwMode="auto">
          <a:xfrm>
            <a:off x="4537076" y="762000"/>
            <a:ext cx="258763" cy="4038600"/>
            <a:chOff x="1008" y="1104"/>
            <a:chExt cx="192" cy="2064"/>
          </a:xfrm>
        </p:grpSpPr>
        <p:sp>
          <p:nvSpPr>
            <p:cNvPr id="25700" name="Line 6"/>
            <p:cNvSpPr>
              <a:spLocks noChangeShapeType="1"/>
            </p:cNvSpPr>
            <p:nvPr/>
          </p:nvSpPr>
          <p:spPr bwMode="auto">
            <a:xfrm>
              <a:off x="1008"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701" name="Line 7"/>
            <p:cNvSpPr>
              <a:spLocks noChangeShapeType="1"/>
            </p:cNvSpPr>
            <p:nvPr/>
          </p:nvSpPr>
          <p:spPr bwMode="auto">
            <a:xfrm>
              <a:off x="1200"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25606" name="Line 8"/>
          <p:cNvSpPr>
            <a:spLocks noChangeShapeType="1"/>
          </p:cNvSpPr>
          <p:nvPr/>
        </p:nvSpPr>
        <p:spPr bwMode="auto">
          <a:xfrm flipH="1">
            <a:off x="3886200" y="2757488"/>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07" name="Line 9"/>
          <p:cNvSpPr>
            <a:spLocks noChangeShapeType="1"/>
          </p:cNvSpPr>
          <p:nvPr/>
        </p:nvSpPr>
        <p:spPr bwMode="auto">
          <a:xfrm>
            <a:off x="4735513" y="2757488"/>
            <a:ext cx="2603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nvGrpSpPr>
          <p:cNvPr id="25608" name="Group 10"/>
          <p:cNvGrpSpPr>
            <a:grpSpLocks/>
          </p:cNvGrpSpPr>
          <p:nvPr/>
        </p:nvGrpSpPr>
        <p:grpSpPr bwMode="auto">
          <a:xfrm>
            <a:off x="4038601" y="762000"/>
            <a:ext cx="258763" cy="4038600"/>
            <a:chOff x="1008" y="1104"/>
            <a:chExt cx="192" cy="2064"/>
          </a:xfrm>
        </p:grpSpPr>
        <p:sp>
          <p:nvSpPr>
            <p:cNvPr id="25698" name="Line 11"/>
            <p:cNvSpPr>
              <a:spLocks noChangeShapeType="1"/>
            </p:cNvSpPr>
            <p:nvPr/>
          </p:nvSpPr>
          <p:spPr bwMode="auto">
            <a:xfrm>
              <a:off x="1008"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99" name="Line 12"/>
            <p:cNvSpPr>
              <a:spLocks noChangeShapeType="1"/>
            </p:cNvSpPr>
            <p:nvPr/>
          </p:nvSpPr>
          <p:spPr bwMode="auto">
            <a:xfrm>
              <a:off x="1200"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09" name="Group 13"/>
          <p:cNvGrpSpPr>
            <a:grpSpLocks/>
          </p:cNvGrpSpPr>
          <p:nvPr/>
        </p:nvGrpSpPr>
        <p:grpSpPr bwMode="auto">
          <a:xfrm>
            <a:off x="6858001" y="762000"/>
            <a:ext cx="258763" cy="4038600"/>
            <a:chOff x="1008" y="1104"/>
            <a:chExt cx="192" cy="2064"/>
          </a:xfrm>
        </p:grpSpPr>
        <p:sp>
          <p:nvSpPr>
            <p:cNvPr id="25696" name="Line 14"/>
            <p:cNvSpPr>
              <a:spLocks noChangeShapeType="1"/>
            </p:cNvSpPr>
            <p:nvPr/>
          </p:nvSpPr>
          <p:spPr bwMode="auto">
            <a:xfrm>
              <a:off x="1008"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97" name="Line 15"/>
            <p:cNvSpPr>
              <a:spLocks noChangeShapeType="1"/>
            </p:cNvSpPr>
            <p:nvPr/>
          </p:nvSpPr>
          <p:spPr bwMode="auto">
            <a:xfrm>
              <a:off x="1200"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10" name="Group 16"/>
          <p:cNvGrpSpPr>
            <a:grpSpLocks/>
          </p:cNvGrpSpPr>
          <p:nvPr/>
        </p:nvGrpSpPr>
        <p:grpSpPr bwMode="auto">
          <a:xfrm>
            <a:off x="7391401" y="762000"/>
            <a:ext cx="258763" cy="4038600"/>
            <a:chOff x="1008" y="1104"/>
            <a:chExt cx="192" cy="2064"/>
          </a:xfrm>
        </p:grpSpPr>
        <p:sp>
          <p:nvSpPr>
            <p:cNvPr id="25694" name="Line 17"/>
            <p:cNvSpPr>
              <a:spLocks noChangeShapeType="1"/>
            </p:cNvSpPr>
            <p:nvPr/>
          </p:nvSpPr>
          <p:spPr bwMode="auto">
            <a:xfrm>
              <a:off x="1008"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95" name="Line 18"/>
            <p:cNvSpPr>
              <a:spLocks noChangeShapeType="1"/>
            </p:cNvSpPr>
            <p:nvPr/>
          </p:nvSpPr>
          <p:spPr bwMode="auto">
            <a:xfrm>
              <a:off x="1200"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11" name="Group 19"/>
          <p:cNvGrpSpPr>
            <a:grpSpLocks/>
          </p:cNvGrpSpPr>
          <p:nvPr/>
        </p:nvGrpSpPr>
        <p:grpSpPr bwMode="auto">
          <a:xfrm>
            <a:off x="3886200" y="3733800"/>
            <a:ext cx="3886200" cy="819150"/>
            <a:chOff x="1488" y="2352"/>
            <a:chExt cx="2448" cy="516"/>
          </a:xfrm>
        </p:grpSpPr>
        <p:grpSp>
          <p:nvGrpSpPr>
            <p:cNvPr id="25688" name="Group 20"/>
            <p:cNvGrpSpPr>
              <a:grpSpLocks/>
            </p:cNvGrpSpPr>
            <p:nvPr/>
          </p:nvGrpSpPr>
          <p:grpSpPr bwMode="auto">
            <a:xfrm rot="-5400000">
              <a:off x="2622" y="1218"/>
              <a:ext cx="180" cy="2448"/>
              <a:chOff x="1008" y="1104"/>
              <a:chExt cx="192" cy="2064"/>
            </a:xfrm>
          </p:grpSpPr>
          <p:sp>
            <p:nvSpPr>
              <p:cNvPr id="25692" name="Line 21"/>
              <p:cNvSpPr>
                <a:spLocks noChangeShapeType="1"/>
              </p:cNvSpPr>
              <p:nvPr/>
            </p:nvSpPr>
            <p:spPr bwMode="auto">
              <a:xfrm>
                <a:off x="1008"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93" name="Line 22"/>
              <p:cNvSpPr>
                <a:spLocks noChangeShapeType="1"/>
              </p:cNvSpPr>
              <p:nvPr/>
            </p:nvSpPr>
            <p:spPr bwMode="auto">
              <a:xfrm>
                <a:off x="1200"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89" name="Group 23"/>
            <p:cNvGrpSpPr>
              <a:grpSpLocks/>
            </p:cNvGrpSpPr>
            <p:nvPr/>
          </p:nvGrpSpPr>
          <p:grpSpPr bwMode="auto">
            <a:xfrm rot="-5400000">
              <a:off x="2622" y="1554"/>
              <a:ext cx="180" cy="2448"/>
              <a:chOff x="1008" y="1104"/>
              <a:chExt cx="192" cy="2064"/>
            </a:xfrm>
          </p:grpSpPr>
          <p:sp>
            <p:nvSpPr>
              <p:cNvPr id="25690" name="Line 24"/>
              <p:cNvSpPr>
                <a:spLocks noChangeShapeType="1"/>
              </p:cNvSpPr>
              <p:nvPr/>
            </p:nvSpPr>
            <p:spPr bwMode="auto">
              <a:xfrm>
                <a:off x="1008"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91" name="Line 25"/>
              <p:cNvSpPr>
                <a:spLocks noChangeShapeType="1"/>
              </p:cNvSpPr>
              <p:nvPr/>
            </p:nvSpPr>
            <p:spPr bwMode="auto">
              <a:xfrm>
                <a:off x="1200"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grpSp>
        <p:nvGrpSpPr>
          <p:cNvPr id="25612" name="Group 26"/>
          <p:cNvGrpSpPr>
            <a:grpSpLocks/>
          </p:cNvGrpSpPr>
          <p:nvPr/>
        </p:nvGrpSpPr>
        <p:grpSpPr bwMode="auto">
          <a:xfrm>
            <a:off x="3886200" y="914400"/>
            <a:ext cx="3886200" cy="819150"/>
            <a:chOff x="1488" y="2352"/>
            <a:chExt cx="2448" cy="516"/>
          </a:xfrm>
        </p:grpSpPr>
        <p:grpSp>
          <p:nvGrpSpPr>
            <p:cNvPr id="25682" name="Group 27"/>
            <p:cNvGrpSpPr>
              <a:grpSpLocks/>
            </p:cNvGrpSpPr>
            <p:nvPr/>
          </p:nvGrpSpPr>
          <p:grpSpPr bwMode="auto">
            <a:xfrm rot="-5400000">
              <a:off x="2622" y="1218"/>
              <a:ext cx="180" cy="2448"/>
              <a:chOff x="1008" y="1104"/>
              <a:chExt cx="192" cy="2064"/>
            </a:xfrm>
          </p:grpSpPr>
          <p:sp>
            <p:nvSpPr>
              <p:cNvPr id="25686" name="Line 28"/>
              <p:cNvSpPr>
                <a:spLocks noChangeShapeType="1"/>
              </p:cNvSpPr>
              <p:nvPr/>
            </p:nvSpPr>
            <p:spPr bwMode="auto">
              <a:xfrm>
                <a:off x="1008"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87" name="Line 29"/>
              <p:cNvSpPr>
                <a:spLocks noChangeShapeType="1"/>
              </p:cNvSpPr>
              <p:nvPr/>
            </p:nvSpPr>
            <p:spPr bwMode="auto">
              <a:xfrm>
                <a:off x="1200"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83" name="Group 30"/>
            <p:cNvGrpSpPr>
              <a:grpSpLocks/>
            </p:cNvGrpSpPr>
            <p:nvPr/>
          </p:nvGrpSpPr>
          <p:grpSpPr bwMode="auto">
            <a:xfrm rot="-5400000">
              <a:off x="2622" y="1554"/>
              <a:ext cx="180" cy="2448"/>
              <a:chOff x="1008" y="1104"/>
              <a:chExt cx="192" cy="2064"/>
            </a:xfrm>
          </p:grpSpPr>
          <p:sp>
            <p:nvSpPr>
              <p:cNvPr id="25684" name="Line 31"/>
              <p:cNvSpPr>
                <a:spLocks noChangeShapeType="1"/>
              </p:cNvSpPr>
              <p:nvPr/>
            </p:nvSpPr>
            <p:spPr bwMode="auto">
              <a:xfrm>
                <a:off x="1008"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85" name="Line 32"/>
              <p:cNvSpPr>
                <a:spLocks noChangeShapeType="1"/>
              </p:cNvSpPr>
              <p:nvPr/>
            </p:nvSpPr>
            <p:spPr bwMode="auto">
              <a:xfrm>
                <a:off x="1200" y="1104"/>
                <a:ext cx="0" cy="2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grpSp>
        <p:nvGrpSpPr>
          <p:cNvPr id="25613" name="Group 33"/>
          <p:cNvGrpSpPr>
            <a:grpSpLocks/>
          </p:cNvGrpSpPr>
          <p:nvPr/>
        </p:nvGrpSpPr>
        <p:grpSpPr bwMode="auto">
          <a:xfrm>
            <a:off x="4419600" y="2651126"/>
            <a:ext cx="196850" cy="200025"/>
            <a:chOff x="1056" y="3600"/>
            <a:chExt cx="144" cy="144"/>
          </a:xfrm>
        </p:grpSpPr>
        <p:sp>
          <p:nvSpPr>
            <p:cNvPr id="25680" name="Line 34"/>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81" name="Line 35"/>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14" name="Group 36"/>
          <p:cNvGrpSpPr>
            <a:grpSpLocks/>
          </p:cNvGrpSpPr>
          <p:nvPr/>
        </p:nvGrpSpPr>
        <p:grpSpPr bwMode="auto">
          <a:xfrm>
            <a:off x="3941763" y="2660651"/>
            <a:ext cx="196850" cy="200025"/>
            <a:chOff x="1056" y="3600"/>
            <a:chExt cx="144" cy="144"/>
          </a:xfrm>
        </p:grpSpPr>
        <p:sp>
          <p:nvSpPr>
            <p:cNvPr id="25678" name="Line 37"/>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79" name="Line 38"/>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15" name="Group 39"/>
          <p:cNvGrpSpPr>
            <a:grpSpLocks/>
          </p:cNvGrpSpPr>
          <p:nvPr/>
        </p:nvGrpSpPr>
        <p:grpSpPr bwMode="auto">
          <a:xfrm>
            <a:off x="3941763" y="812800"/>
            <a:ext cx="958850" cy="1022350"/>
            <a:chOff x="1523" y="512"/>
            <a:chExt cx="604" cy="644"/>
          </a:xfrm>
        </p:grpSpPr>
        <p:grpSp>
          <p:nvGrpSpPr>
            <p:cNvPr id="25665" name="Group 40"/>
            <p:cNvGrpSpPr>
              <a:grpSpLocks/>
            </p:cNvGrpSpPr>
            <p:nvPr/>
          </p:nvGrpSpPr>
          <p:grpSpPr bwMode="auto">
            <a:xfrm>
              <a:off x="1679" y="695"/>
              <a:ext cx="283" cy="285"/>
              <a:chOff x="938" y="1131"/>
              <a:chExt cx="330" cy="327"/>
            </a:xfrm>
          </p:grpSpPr>
          <p:grpSp>
            <p:nvGrpSpPr>
              <p:cNvPr id="25672" name="Group 41"/>
              <p:cNvGrpSpPr>
                <a:grpSpLocks/>
              </p:cNvGrpSpPr>
              <p:nvPr/>
            </p:nvGrpSpPr>
            <p:grpSpPr bwMode="auto">
              <a:xfrm>
                <a:off x="938" y="1131"/>
                <a:ext cx="144" cy="144"/>
                <a:chOff x="1056" y="3600"/>
                <a:chExt cx="144" cy="144"/>
              </a:xfrm>
            </p:grpSpPr>
            <p:sp>
              <p:nvSpPr>
                <p:cNvPr id="25676" name="Line 42"/>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77" name="Line 43"/>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73" name="Group 44"/>
              <p:cNvGrpSpPr>
                <a:grpSpLocks/>
              </p:cNvGrpSpPr>
              <p:nvPr/>
            </p:nvGrpSpPr>
            <p:grpSpPr bwMode="auto">
              <a:xfrm>
                <a:off x="1124" y="1314"/>
                <a:ext cx="144" cy="144"/>
                <a:chOff x="1056" y="3600"/>
                <a:chExt cx="144" cy="144"/>
              </a:xfrm>
            </p:grpSpPr>
            <p:sp>
              <p:nvSpPr>
                <p:cNvPr id="25674" name="Line 45"/>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75" name="Line 46"/>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grpSp>
          <p:nvGrpSpPr>
            <p:cNvPr id="25666" name="Group 47"/>
            <p:cNvGrpSpPr>
              <a:grpSpLocks/>
            </p:cNvGrpSpPr>
            <p:nvPr/>
          </p:nvGrpSpPr>
          <p:grpSpPr bwMode="auto">
            <a:xfrm>
              <a:off x="1523" y="1030"/>
              <a:ext cx="124" cy="126"/>
              <a:chOff x="1056" y="3600"/>
              <a:chExt cx="144" cy="144"/>
            </a:xfrm>
          </p:grpSpPr>
          <p:sp>
            <p:nvSpPr>
              <p:cNvPr id="25670" name="Line 48"/>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71" name="Line 49"/>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67" name="Group 50"/>
            <p:cNvGrpSpPr>
              <a:grpSpLocks/>
            </p:cNvGrpSpPr>
            <p:nvPr/>
          </p:nvGrpSpPr>
          <p:grpSpPr bwMode="auto">
            <a:xfrm>
              <a:off x="2003" y="512"/>
              <a:ext cx="124" cy="126"/>
              <a:chOff x="1056" y="3600"/>
              <a:chExt cx="144" cy="144"/>
            </a:xfrm>
          </p:grpSpPr>
          <p:sp>
            <p:nvSpPr>
              <p:cNvPr id="25668" name="Line 51"/>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69" name="Line 52"/>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grpSp>
        <p:nvGrpSpPr>
          <p:cNvPr id="25616" name="Group 53"/>
          <p:cNvGrpSpPr>
            <a:grpSpLocks/>
          </p:cNvGrpSpPr>
          <p:nvPr/>
        </p:nvGrpSpPr>
        <p:grpSpPr bwMode="auto">
          <a:xfrm>
            <a:off x="3935413" y="3622675"/>
            <a:ext cx="965200" cy="1047750"/>
            <a:chOff x="1519" y="2282"/>
            <a:chExt cx="608" cy="660"/>
          </a:xfrm>
        </p:grpSpPr>
        <p:grpSp>
          <p:nvGrpSpPr>
            <p:cNvPr id="25649" name="Group 54"/>
            <p:cNvGrpSpPr>
              <a:grpSpLocks/>
            </p:cNvGrpSpPr>
            <p:nvPr/>
          </p:nvGrpSpPr>
          <p:grpSpPr bwMode="auto">
            <a:xfrm>
              <a:off x="2003" y="2816"/>
              <a:ext cx="124" cy="126"/>
              <a:chOff x="1056" y="3600"/>
              <a:chExt cx="144" cy="144"/>
            </a:xfrm>
          </p:grpSpPr>
          <p:sp>
            <p:nvSpPr>
              <p:cNvPr id="25663" name="Line 55"/>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64" name="Line 56"/>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50" name="Group 57"/>
            <p:cNvGrpSpPr>
              <a:grpSpLocks/>
            </p:cNvGrpSpPr>
            <p:nvPr/>
          </p:nvGrpSpPr>
          <p:grpSpPr bwMode="auto">
            <a:xfrm>
              <a:off x="1519" y="2282"/>
              <a:ext cx="283" cy="285"/>
              <a:chOff x="938" y="1131"/>
              <a:chExt cx="330" cy="327"/>
            </a:xfrm>
          </p:grpSpPr>
          <p:grpSp>
            <p:nvGrpSpPr>
              <p:cNvPr id="25657" name="Group 58"/>
              <p:cNvGrpSpPr>
                <a:grpSpLocks/>
              </p:cNvGrpSpPr>
              <p:nvPr/>
            </p:nvGrpSpPr>
            <p:grpSpPr bwMode="auto">
              <a:xfrm>
                <a:off x="938" y="1131"/>
                <a:ext cx="144" cy="144"/>
                <a:chOff x="1056" y="3600"/>
                <a:chExt cx="144" cy="144"/>
              </a:xfrm>
            </p:grpSpPr>
            <p:sp>
              <p:nvSpPr>
                <p:cNvPr id="25661" name="Line 59"/>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62" name="Line 60"/>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58" name="Group 61"/>
              <p:cNvGrpSpPr>
                <a:grpSpLocks/>
              </p:cNvGrpSpPr>
              <p:nvPr/>
            </p:nvGrpSpPr>
            <p:grpSpPr bwMode="auto">
              <a:xfrm>
                <a:off x="1124" y="1314"/>
                <a:ext cx="144" cy="144"/>
                <a:chOff x="1056" y="3600"/>
                <a:chExt cx="144" cy="144"/>
              </a:xfrm>
            </p:grpSpPr>
            <p:sp>
              <p:nvSpPr>
                <p:cNvPr id="25659" name="Line 62"/>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60" name="Line 63"/>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grpSp>
          <p:nvGrpSpPr>
            <p:cNvPr id="25651" name="Group 64"/>
            <p:cNvGrpSpPr>
              <a:grpSpLocks/>
            </p:cNvGrpSpPr>
            <p:nvPr/>
          </p:nvGrpSpPr>
          <p:grpSpPr bwMode="auto">
            <a:xfrm>
              <a:off x="1836" y="2631"/>
              <a:ext cx="124" cy="126"/>
              <a:chOff x="1056" y="3600"/>
              <a:chExt cx="144" cy="144"/>
            </a:xfrm>
          </p:grpSpPr>
          <p:sp>
            <p:nvSpPr>
              <p:cNvPr id="25655" name="Line 65"/>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56" name="Line 66"/>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52" name="Group 67"/>
            <p:cNvGrpSpPr>
              <a:grpSpLocks/>
            </p:cNvGrpSpPr>
            <p:nvPr/>
          </p:nvGrpSpPr>
          <p:grpSpPr bwMode="auto">
            <a:xfrm>
              <a:off x="1522" y="2624"/>
              <a:ext cx="124" cy="126"/>
              <a:chOff x="1056" y="3600"/>
              <a:chExt cx="144" cy="144"/>
            </a:xfrm>
          </p:grpSpPr>
          <p:sp>
            <p:nvSpPr>
              <p:cNvPr id="25653" name="Line 68"/>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54" name="Line 69"/>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grpSp>
        <p:nvGrpSpPr>
          <p:cNvPr id="25617" name="Group 70"/>
          <p:cNvGrpSpPr>
            <a:grpSpLocks/>
          </p:cNvGrpSpPr>
          <p:nvPr/>
        </p:nvGrpSpPr>
        <p:grpSpPr bwMode="auto">
          <a:xfrm>
            <a:off x="7537450" y="1616076"/>
            <a:ext cx="196850" cy="200025"/>
            <a:chOff x="1056" y="3600"/>
            <a:chExt cx="144" cy="144"/>
          </a:xfrm>
        </p:grpSpPr>
        <p:sp>
          <p:nvSpPr>
            <p:cNvPr id="25647" name="Line 71"/>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48" name="Line 72"/>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18" name="Group 73"/>
          <p:cNvGrpSpPr>
            <a:grpSpLocks/>
          </p:cNvGrpSpPr>
          <p:nvPr/>
        </p:nvGrpSpPr>
        <p:grpSpPr bwMode="auto">
          <a:xfrm>
            <a:off x="6759576" y="819150"/>
            <a:ext cx="449263" cy="452438"/>
            <a:chOff x="938" y="1131"/>
            <a:chExt cx="330" cy="327"/>
          </a:xfrm>
        </p:grpSpPr>
        <p:grpSp>
          <p:nvGrpSpPr>
            <p:cNvPr id="25641" name="Group 74"/>
            <p:cNvGrpSpPr>
              <a:grpSpLocks/>
            </p:cNvGrpSpPr>
            <p:nvPr/>
          </p:nvGrpSpPr>
          <p:grpSpPr bwMode="auto">
            <a:xfrm>
              <a:off x="938" y="1131"/>
              <a:ext cx="144" cy="144"/>
              <a:chOff x="1056" y="3600"/>
              <a:chExt cx="144" cy="144"/>
            </a:xfrm>
          </p:grpSpPr>
          <p:sp>
            <p:nvSpPr>
              <p:cNvPr id="25645" name="Line 75"/>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46" name="Line 76"/>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42" name="Group 77"/>
            <p:cNvGrpSpPr>
              <a:grpSpLocks/>
            </p:cNvGrpSpPr>
            <p:nvPr/>
          </p:nvGrpSpPr>
          <p:grpSpPr bwMode="auto">
            <a:xfrm>
              <a:off x="1124" y="1314"/>
              <a:ext cx="144" cy="144"/>
              <a:chOff x="1056" y="3600"/>
              <a:chExt cx="144" cy="144"/>
            </a:xfrm>
          </p:grpSpPr>
          <p:sp>
            <p:nvSpPr>
              <p:cNvPr id="25643" name="Line 78"/>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44" name="Line 79"/>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grpSp>
        <p:nvGrpSpPr>
          <p:cNvPr id="25619" name="Group 80"/>
          <p:cNvGrpSpPr>
            <a:grpSpLocks/>
          </p:cNvGrpSpPr>
          <p:nvPr/>
        </p:nvGrpSpPr>
        <p:grpSpPr bwMode="auto">
          <a:xfrm>
            <a:off x="7262813" y="1373189"/>
            <a:ext cx="196850" cy="200025"/>
            <a:chOff x="1056" y="3600"/>
            <a:chExt cx="144" cy="144"/>
          </a:xfrm>
        </p:grpSpPr>
        <p:sp>
          <p:nvSpPr>
            <p:cNvPr id="25639" name="Line 81"/>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40" name="Line 82"/>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20" name="Group 83"/>
          <p:cNvGrpSpPr>
            <a:grpSpLocks/>
          </p:cNvGrpSpPr>
          <p:nvPr/>
        </p:nvGrpSpPr>
        <p:grpSpPr bwMode="auto">
          <a:xfrm>
            <a:off x="6764338" y="1362076"/>
            <a:ext cx="196850" cy="200025"/>
            <a:chOff x="1056" y="3600"/>
            <a:chExt cx="144" cy="144"/>
          </a:xfrm>
        </p:grpSpPr>
        <p:sp>
          <p:nvSpPr>
            <p:cNvPr id="25637" name="Line 84"/>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38" name="Line 85"/>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21" name="Group 86"/>
          <p:cNvGrpSpPr>
            <a:grpSpLocks/>
          </p:cNvGrpSpPr>
          <p:nvPr/>
        </p:nvGrpSpPr>
        <p:grpSpPr bwMode="auto">
          <a:xfrm>
            <a:off x="7024688" y="3917950"/>
            <a:ext cx="449262" cy="452438"/>
            <a:chOff x="938" y="1131"/>
            <a:chExt cx="330" cy="327"/>
          </a:xfrm>
        </p:grpSpPr>
        <p:grpSp>
          <p:nvGrpSpPr>
            <p:cNvPr id="25631" name="Group 87"/>
            <p:cNvGrpSpPr>
              <a:grpSpLocks/>
            </p:cNvGrpSpPr>
            <p:nvPr/>
          </p:nvGrpSpPr>
          <p:grpSpPr bwMode="auto">
            <a:xfrm>
              <a:off x="938" y="1131"/>
              <a:ext cx="144" cy="144"/>
              <a:chOff x="1056" y="3600"/>
              <a:chExt cx="144" cy="144"/>
            </a:xfrm>
          </p:grpSpPr>
          <p:sp>
            <p:nvSpPr>
              <p:cNvPr id="25635" name="Line 88"/>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36" name="Line 89"/>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32" name="Group 90"/>
            <p:cNvGrpSpPr>
              <a:grpSpLocks/>
            </p:cNvGrpSpPr>
            <p:nvPr/>
          </p:nvGrpSpPr>
          <p:grpSpPr bwMode="auto">
            <a:xfrm>
              <a:off x="1124" y="1314"/>
              <a:ext cx="144" cy="144"/>
              <a:chOff x="1056" y="3600"/>
              <a:chExt cx="144" cy="144"/>
            </a:xfrm>
          </p:grpSpPr>
          <p:sp>
            <p:nvSpPr>
              <p:cNvPr id="25633" name="Line 91"/>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34" name="Line 92"/>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grpSp>
        <p:nvGrpSpPr>
          <p:cNvPr id="25622" name="Group 93"/>
          <p:cNvGrpSpPr>
            <a:grpSpLocks/>
          </p:cNvGrpSpPr>
          <p:nvPr/>
        </p:nvGrpSpPr>
        <p:grpSpPr bwMode="auto">
          <a:xfrm>
            <a:off x="6777038" y="4449764"/>
            <a:ext cx="196850" cy="200025"/>
            <a:chOff x="1056" y="3600"/>
            <a:chExt cx="144" cy="144"/>
          </a:xfrm>
        </p:grpSpPr>
        <p:sp>
          <p:nvSpPr>
            <p:cNvPr id="25629" name="Line 94"/>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30" name="Line 95"/>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23" name="Group 96"/>
          <p:cNvGrpSpPr>
            <a:grpSpLocks/>
          </p:cNvGrpSpPr>
          <p:nvPr/>
        </p:nvGrpSpPr>
        <p:grpSpPr bwMode="auto">
          <a:xfrm>
            <a:off x="7539038" y="3627439"/>
            <a:ext cx="196850" cy="200025"/>
            <a:chOff x="1056" y="3600"/>
            <a:chExt cx="144" cy="144"/>
          </a:xfrm>
        </p:grpSpPr>
        <p:sp>
          <p:nvSpPr>
            <p:cNvPr id="25627" name="Line 97"/>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28" name="Line 98"/>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5624" name="Group 99"/>
          <p:cNvGrpSpPr>
            <a:grpSpLocks/>
          </p:cNvGrpSpPr>
          <p:nvPr/>
        </p:nvGrpSpPr>
        <p:grpSpPr bwMode="auto">
          <a:xfrm>
            <a:off x="6765925" y="3636964"/>
            <a:ext cx="196850" cy="200025"/>
            <a:chOff x="1056" y="3600"/>
            <a:chExt cx="144" cy="144"/>
          </a:xfrm>
        </p:grpSpPr>
        <p:sp>
          <p:nvSpPr>
            <p:cNvPr id="25625" name="Line 100"/>
            <p:cNvSpPr>
              <a:spLocks noChangeShapeType="1"/>
            </p:cNvSpPr>
            <p:nvPr/>
          </p:nvSpPr>
          <p:spPr bwMode="auto">
            <a:xfrm>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26" name="Line 101"/>
            <p:cNvSpPr>
              <a:spLocks noChangeShapeType="1"/>
            </p:cNvSpPr>
            <p:nvPr/>
          </p:nvSpPr>
          <p:spPr bwMode="auto">
            <a:xfrm flipV="1">
              <a:off x="1056" y="3600"/>
              <a:ext cx="144"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Tree>
    <p:extLst>
      <p:ext uri="{BB962C8B-B14F-4D97-AF65-F5344CB8AC3E}">
        <p14:creationId xmlns:p14="http://schemas.microsoft.com/office/powerpoint/2010/main" val="2707894013"/>
      </p:ext>
    </p:extLst>
  </p:cSld>
  <p:clrMapOvr>
    <a:masterClrMapping/>
  </p:clrMapOvr>
  <mc:AlternateContent xmlns:mc="http://schemas.openxmlformats.org/markup-compatibility/2006">
    <mc:Choice xmlns:p14="http://schemas.microsoft.com/office/powerpoint/2010/main" Requires="p14">
      <p:transition spd="slow" p14:dur="2000" advTm="2533"/>
    </mc:Choice>
    <mc:Fallback>
      <p:transition spd="slow" advTm="253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33600" y="228600"/>
            <a:ext cx="7848600" cy="457200"/>
          </a:xfrm>
          <a:noFill/>
        </p:spPr>
        <p:txBody>
          <a:bodyPr vert="horz" wrap="square" lIns="90488" tIns="44450" rIns="90488" bIns="44450" rtlCol="0" anchor="ctr">
            <a:normAutofit fontScale="90000"/>
          </a:bodyPr>
          <a:lstStyle/>
          <a:p>
            <a:r>
              <a:rPr lang="en-US" altLang="en-US" smtClean="0"/>
              <a:t>Microprocessor-based Systems (Temporal)</a:t>
            </a:r>
          </a:p>
        </p:txBody>
      </p:sp>
      <p:sp>
        <p:nvSpPr>
          <p:cNvPr id="9219" name="Rectangle 3"/>
          <p:cNvSpPr>
            <a:spLocks noGrp="1" noChangeArrowheads="1"/>
          </p:cNvSpPr>
          <p:nvPr>
            <p:ph idx="1"/>
          </p:nvPr>
        </p:nvSpPr>
        <p:spPr>
          <a:xfrm>
            <a:off x="2133600" y="4800600"/>
            <a:ext cx="7924800" cy="1657350"/>
          </a:xfrm>
          <a:noFill/>
        </p:spPr>
        <p:txBody>
          <a:bodyPr vert="horz" lIns="90488" tIns="44450" rIns="90488" bIns="44450" rtlCol="0">
            <a:normAutofit/>
          </a:bodyPr>
          <a:lstStyle/>
          <a:p>
            <a:pPr lvl="1"/>
            <a:r>
              <a:rPr lang="en-US" altLang="en-US" sz="2000"/>
              <a:t>Generalized to perform many functions well.</a:t>
            </a:r>
          </a:p>
          <a:p>
            <a:pPr lvl="1"/>
            <a:r>
              <a:rPr lang="en-US" altLang="en-US" sz="2000"/>
              <a:t>Operates on fixed data sizes.</a:t>
            </a:r>
          </a:p>
          <a:p>
            <a:pPr lvl="1"/>
            <a:r>
              <a:rPr lang="en-US" altLang="en-US" sz="2000"/>
              <a:t>Inherently sequential</a:t>
            </a:r>
          </a:p>
          <a:p>
            <a:pPr lvl="2"/>
            <a:r>
              <a:rPr lang="en-US" altLang="en-US" smtClean="0"/>
              <a:t>Constrained even with multiple data paths.</a:t>
            </a:r>
          </a:p>
        </p:txBody>
      </p:sp>
      <p:sp>
        <p:nvSpPr>
          <p:cNvPr id="9220" name="Rectangle 4"/>
          <p:cNvSpPr>
            <a:spLocks noChangeArrowheads="1"/>
          </p:cNvSpPr>
          <p:nvPr/>
        </p:nvSpPr>
        <p:spPr bwMode="auto">
          <a:xfrm>
            <a:off x="3759200" y="1257300"/>
            <a:ext cx="4470400" cy="131445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endParaRPr lang="en-US" altLang="en-US" sz="2000">
              <a:solidFill>
                <a:schemeClr val="tx1"/>
              </a:solidFill>
              <a:latin typeface="GillSans" charset="0"/>
            </a:endParaRPr>
          </a:p>
        </p:txBody>
      </p:sp>
      <p:grpSp>
        <p:nvGrpSpPr>
          <p:cNvPr id="9221" name="Group 5"/>
          <p:cNvGrpSpPr>
            <a:grpSpLocks/>
          </p:cNvGrpSpPr>
          <p:nvPr/>
        </p:nvGrpSpPr>
        <p:grpSpPr bwMode="auto">
          <a:xfrm>
            <a:off x="3860800" y="3200400"/>
            <a:ext cx="4064000" cy="1028700"/>
            <a:chOff x="816" y="2928"/>
            <a:chExt cx="1920" cy="864"/>
          </a:xfrm>
        </p:grpSpPr>
        <p:sp>
          <p:nvSpPr>
            <p:cNvPr id="9235" name="Line 6"/>
            <p:cNvSpPr>
              <a:spLocks noChangeShapeType="1"/>
            </p:cNvSpPr>
            <p:nvPr/>
          </p:nvSpPr>
          <p:spPr bwMode="auto">
            <a:xfrm>
              <a:off x="816" y="292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36" name="Line 7"/>
            <p:cNvSpPr>
              <a:spLocks noChangeShapeType="1"/>
            </p:cNvSpPr>
            <p:nvPr/>
          </p:nvSpPr>
          <p:spPr bwMode="auto">
            <a:xfrm>
              <a:off x="1584" y="2928"/>
              <a:ext cx="192"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37" name="Line 8"/>
            <p:cNvSpPr>
              <a:spLocks noChangeShapeType="1"/>
            </p:cNvSpPr>
            <p:nvPr/>
          </p:nvSpPr>
          <p:spPr bwMode="auto">
            <a:xfrm flipV="1">
              <a:off x="1776" y="2928"/>
              <a:ext cx="192"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38" name="Line 9"/>
            <p:cNvSpPr>
              <a:spLocks noChangeShapeType="1"/>
            </p:cNvSpPr>
            <p:nvPr/>
          </p:nvSpPr>
          <p:spPr bwMode="auto">
            <a:xfrm>
              <a:off x="1968" y="292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39" name="Line 10"/>
            <p:cNvSpPr>
              <a:spLocks noChangeShapeType="1"/>
            </p:cNvSpPr>
            <p:nvPr/>
          </p:nvSpPr>
          <p:spPr bwMode="auto">
            <a:xfrm>
              <a:off x="816" y="2928"/>
              <a:ext cx="528" cy="8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0" name="Line 11"/>
            <p:cNvSpPr>
              <a:spLocks noChangeShapeType="1"/>
            </p:cNvSpPr>
            <p:nvPr/>
          </p:nvSpPr>
          <p:spPr bwMode="auto">
            <a:xfrm flipH="1">
              <a:off x="2208" y="2928"/>
              <a:ext cx="528" cy="8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1" name="Line 12"/>
            <p:cNvSpPr>
              <a:spLocks noChangeShapeType="1"/>
            </p:cNvSpPr>
            <p:nvPr/>
          </p:nvSpPr>
          <p:spPr bwMode="auto">
            <a:xfrm>
              <a:off x="1344" y="3792"/>
              <a:ext cx="86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9222" name="Line 13"/>
          <p:cNvSpPr>
            <a:spLocks noChangeShapeType="1"/>
          </p:cNvSpPr>
          <p:nvPr/>
        </p:nvSpPr>
        <p:spPr bwMode="auto">
          <a:xfrm>
            <a:off x="4775200" y="2571750"/>
            <a:ext cx="0" cy="6286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23" name="Line 14"/>
          <p:cNvSpPr>
            <a:spLocks noChangeShapeType="1"/>
          </p:cNvSpPr>
          <p:nvPr/>
        </p:nvSpPr>
        <p:spPr bwMode="auto">
          <a:xfrm>
            <a:off x="7010400" y="2571750"/>
            <a:ext cx="0" cy="6286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24" name="Line 15"/>
          <p:cNvSpPr>
            <a:spLocks noChangeShapeType="1"/>
          </p:cNvSpPr>
          <p:nvPr/>
        </p:nvSpPr>
        <p:spPr bwMode="auto">
          <a:xfrm>
            <a:off x="5892800" y="4229100"/>
            <a:ext cx="0" cy="285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5" name="Line 16"/>
          <p:cNvSpPr>
            <a:spLocks noChangeShapeType="1"/>
          </p:cNvSpPr>
          <p:nvPr/>
        </p:nvSpPr>
        <p:spPr bwMode="auto">
          <a:xfrm>
            <a:off x="5892800" y="4514850"/>
            <a:ext cx="3251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6" name="Line 17"/>
          <p:cNvSpPr>
            <a:spLocks noChangeShapeType="1"/>
          </p:cNvSpPr>
          <p:nvPr/>
        </p:nvSpPr>
        <p:spPr bwMode="auto">
          <a:xfrm flipV="1">
            <a:off x="9144000" y="2171700"/>
            <a:ext cx="0" cy="2343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7" name="Line 18"/>
          <p:cNvSpPr>
            <a:spLocks noChangeShapeType="1"/>
          </p:cNvSpPr>
          <p:nvPr/>
        </p:nvSpPr>
        <p:spPr bwMode="auto">
          <a:xfrm flipH="1">
            <a:off x="8229600" y="2171700"/>
            <a:ext cx="914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28" name="Line 19"/>
          <p:cNvSpPr>
            <a:spLocks noChangeShapeType="1"/>
          </p:cNvSpPr>
          <p:nvPr/>
        </p:nvSpPr>
        <p:spPr bwMode="auto">
          <a:xfrm flipV="1">
            <a:off x="7620000" y="4400550"/>
            <a:ext cx="2032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9" name="Text Box 20"/>
          <p:cNvSpPr txBox="1">
            <a:spLocks noChangeArrowheads="1"/>
          </p:cNvSpPr>
          <p:nvPr/>
        </p:nvSpPr>
        <p:spPr bwMode="auto">
          <a:xfrm>
            <a:off x="4953001" y="1447801"/>
            <a:ext cx="2119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a:solidFill>
                  <a:schemeClr val="tx1"/>
                </a:solidFill>
                <a:latin typeface="GillSans" charset="0"/>
              </a:rPr>
              <a:t> </a:t>
            </a:r>
            <a:r>
              <a:rPr lang="en-US" altLang="en-US" sz="2400">
                <a:solidFill>
                  <a:schemeClr val="tx1"/>
                </a:solidFill>
                <a:latin typeface="Tekton" pitchFamily="34" charset="0"/>
              </a:rPr>
              <a:t>Data Storage</a:t>
            </a:r>
          </a:p>
          <a:p>
            <a:r>
              <a:rPr lang="en-US" altLang="en-US" sz="2400">
                <a:solidFill>
                  <a:schemeClr val="tx1"/>
                </a:solidFill>
                <a:latin typeface="Tekton" pitchFamily="34" charset="0"/>
              </a:rPr>
              <a:t>(Register File)</a:t>
            </a:r>
          </a:p>
        </p:txBody>
      </p:sp>
      <p:sp>
        <p:nvSpPr>
          <p:cNvPr id="9230" name="Text Box 21"/>
          <p:cNvSpPr txBox="1">
            <a:spLocks noChangeArrowheads="1"/>
          </p:cNvSpPr>
          <p:nvPr/>
        </p:nvSpPr>
        <p:spPr bwMode="auto">
          <a:xfrm>
            <a:off x="5384801" y="3714751"/>
            <a:ext cx="784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a:solidFill>
                  <a:schemeClr val="tx1"/>
                </a:solidFill>
                <a:latin typeface="Tekton" pitchFamily="34" charset="0"/>
              </a:rPr>
              <a:t>ALU</a:t>
            </a:r>
          </a:p>
        </p:txBody>
      </p:sp>
      <p:sp>
        <p:nvSpPr>
          <p:cNvPr id="9231" name="Text Box 22"/>
          <p:cNvSpPr txBox="1">
            <a:spLocks noChangeArrowheads="1"/>
          </p:cNvSpPr>
          <p:nvPr/>
        </p:nvSpPr>
        <p:spPr bwMode="auto">
          <a:xfrm>
            <a:off x="4064000" y="2686051"/>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a:solidFill>
                  <a:schemeClr val="tx1"/>
                </a:solidFill>
                <a:latin typeface="Tekton" pitchFamily="34" charset="0"/>
              </a:rPr>
              <a:t>A</a:t>
            </a:r>
          </a:p>
        </p:txBody>
      </p:sp>
      <p:sp>
        <p:nvSpPr>
          <p:cNvPr id="9232" name="Text Box 23"/>
          <p:cNvSpPr txBox="1">
            <a:spLocks noChangeArrowheads="1"/>
          </p:cNvSpPr>
          <p:nvPr/>
        </p:nvSpPr>
        <p:spPr bwMode="auto">
          <a:xfrm>
            <a:off x="7213600" y="2686051"/>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a:solidFill>
                  <a:schemeClr val="tx1"/>
                </a:solidFill>
                <a:latin typeface="Tekton" pitchFamily="34" charset="0"/>
              </a:rPr>
              <a:t>B</a:t>
            </a:r>
          </a:p>
        </p:txBody>
      </p:sp>
      <p:sp>
        <p:nvSpPr>
          <p:cNvPr id="9233" name="Text Box 24"/>
          <p:cNvSpPr txBox="1">
            <a:spLocks noChangeArrowheads="1"/>
          </p:cNvSpPr>
          <p:nvPr/>
        </p:nvSpPr>
        <p:spPr bwMode="auto">
          <a:xfrm>
            <a:off x="9245600" y="2686051"/>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a:solidFill>
                  <a:schemeClr val="tx1"/>
                </a:solidFill>
                <a:latin typeface="Tekton" pitchFamily="34" charset="0"/>
              </a:rPr>
              <a:t>C</a:t>
            </a:r>
          </a:p>
        </p:txBody>
      </p:sp>
      <p:sp>
        <p:nvSpPr>
          <p:cNvPr id="9234" name="Text Box 25"/>
          <p:cNvSpPr txBox="1">
            <a:spLocks noChangeArrowheads="1"/>
          </p:cNvSpPr>
          <p:nvPr/>
        </p:nvSpPr>
        <p:spPr bwMode="auto">
          <a:xfrm>
            <a:off x="7518401" y="4000501"/>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a:solidFill>
                  <a:schemeClr val="tx1"/>
                </a:solidFill>
                <a:latin typeface="Tekton" pitchFamily="34" charset="0"/>
              </a:rPr>
              <a:t>64</a:t>
            </a:r>
          </a:p>
        </p:txBody>
      </p:sp>
      <p:sp>
        <p:nvSpPr>
          <p:cNvPr id="2" name="Slide Number Placeholder 1"/>
          <p:cNvSpPr>
            <a:spLocks noGrp="1"/>
          </p:cNvSpPr>
          <p:nvPr>
            <p:ph type="sldNum" sz="quarter" idx="12"/>
          </p:nvPr>
        </p:nvSpPr>
        <p:spPr/>
        <p:txBody>
          <a:bodyPr/>
          <a:lstStyle/>
          <a:p>
            <a:fld id="{88052B49-B001-4BD4-AB97-993CC8622380}" type="slidenum">
              <a:rPr lang="en-GB" smtClean="0"/>
              <a:t>3</a:t>
            </a:fld>
            <a:endParaRPr lang="en-GB"/>
          </a:p>
        </p:txBody>
      </p:sp>
    </p:spTree>
    <p:extLst>
      <p:ext uri="{BB962C8B-B14F-4D97-AF65-F5344CB8AC3E}">
        <p14:creationId xmlns:p14="http://schemas.microsoft.com/office/powerpoint/2010/main" val="2205956295"/>
      </p:ext>
    </p:extLst>
  </p:cSld>
  <p:clrMapOvr>
    <a:masterClrMapping/>
  </p:clrMapOvr>
  <p:transition advTm="253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324099" y="214314"/>
            <a:ext cx="8446477" cy="409575"/>
          </a:xfrm>
          <a:noFill/>
        </p:spPr>
        <p:txBody>
          <a:bodyPr vert="horz" wrap="square" lIns="90488" tIns="44450" rIns="90488" bIns="44450" rtlCol="0" anchor="ctr">
            <a:normAutofit fontScale="90000"/>
          </a:bodyPr>
          <a:lstStyle/>
          <a:p>
            <a:r>
              <a:rPr lang="en-US" altLang="en-US" dirty="0" smtClean="0"/>
              <a:t>In the Beginning - Xilinx XC4000 Cell</a:t>
            </a:r>
          </a:p>
        </p:txBody>
      </p:sp>
      <p:sp>
        <p:nvSpPr>
          <p:cNvPr id="26627" name="Rectangle 3"/>
          <p:cNvSpPr>
            <a:spLocks noGrp="1" noChangeArrowheads="1"/>
          </p:cNvSpPr>
          <p:nvPr>
            <p:ph type="body" sz="half" idx="1"/>
          </p:nvPr>
        </p:nvSpPr>
        <p:spPr>
          <a:xfrm>
            <a:off x="3505200" y="5638800"/>
            <a:ext cx="3657600" cy="1447800"/>
          </a:xfrm>
          <a:noFill/>
        </p:spPr>
        <p:txBody>
          <a:bodyPr vert="horz" lIns="90488" tIns="44450" rIns="90488" bIns="44450" rtlCol="0">
            <a:normAutofit fontScale="92500"/>
          </a:bodyPr>
          <a:lstStyle/>
          <a:p>
            <a:pPr lvl="1"/>
            <a:r>
              <a:rPr lang="en-US" altLang="en-US" b="0" smtClean="0"/>
              <a:t>2 4-input look-up tables</a:t>
            </a:r>
          </a:p>
          <a:p>
            <a:pPr lvl="1"/>
            <a:r>
              <a:rPr lang="en-US" altLang="en-US" b="0" smtClean="0"/>
              <a:t>1 3-input look-up table</a:t>
            </a:r>
          </a:p>
          <a:p>
            <a:pPr lvl="1"/>
            <a:r>
              <a:rPr lang="en-US" altLang="en-US" b="0" smtClean="0"/>
              <a:t>2 D flip flops</a:t>
            </a:r>
            <a:endParaRPr lang="en-US" altLang="en-US" sz="1600"/>
          </a:p>
          <a:p>
            <a:pPr lvl="1">
              <a:buNone/>
            </a:pPr>
            <a:endParaRPr lang="en-US" altLang="en-US" sz="1600"/>
          </a:p>
        </p:txBody>
      </p:sp>
      <p:pic>
        <p:nvPicPr>
          <p:cNvPr id="26628" name="Picture 4" descr="4000cell"/>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362200" y="762001"/>
            <a:ext cx="7219950" cy="4786313"/>
          </a:xfrm>
          <a:noFill/>
        </p:spPr>
      </p:pic>
    </p:spTree>
    <p:extLst>
      <p:ext uri="{BB962C8B-B14F-4D97-AF65-F5344CB8AC3E}">
        <p14:creationId xmlns:p14="http://schemas.microsoft.com/office/powerpoint/2010/main" val="775263848"/>
      </p:ext>
    </p:extLst>
  </p:cSld>
  <p:clrMapOvr>
    <a:masterClrMapping/>
  </p:clrMapOvr>
  <p:transition advTm="2533"/>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24100" y="52389"/>
            <a:ext cx="8930054" cy="733425"/>
          </a:xfrm>
          <a:noFill/>
        </p:spPr>
        <p:txBody>
          <a:bodyPr vert="horz" wrap="square" lIns="90488" tIns="44450" rIns="90488" bIns="44450" rtlCol="0" anchor="ctr">
            <a:normAutofit fontScale="90000"/>
          </a:bodyPr>
          <a:lstStyle/>
          <a:p>
            <a:r>
              <a:rPr lang="en-US" altLang="en-US" dirty="0" smtClean="0"/>
              <a:t>In the Beginning - Xilinx XC4000 Routing</a:t>
            </a:r>
          </a:p>
        </p:txBody>
      </p:sp>
      <p:sp>
        <p:nvSpPr>
          <p:cNvPr id="27651" name="Rectangle 3"/>
          <p:cNvSpPr>
            <a:spLocks noChangeArrowheads="1"/>
          </p:cNvSpPr>
          <p:nvPr/>
        </p:nvSpPr>
        <p:spPr bwMode="auto">
          <a:xfrm>
            <a:off x="5983288" y="6396039"/>
            <a:ext cx="46807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GillSans" charset="0"/>
              </a:rPr>
              <a:t>25</a:t>
            </a:r>
          </a:p>
        </p:txBody>
      </p:sp>
      <p:pic>
        <p:nvPicPr>
          <p:cNvPr id="27652" name="Picture 4" descr="4000rout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0" y="685800"/>
            <a:ext cx="5911850" cy="6019800"/>
          </a:xfrm>
          <a:noFill/>
        </p:spPr>
      </p:pic>
    </p:spTree>
    <p:extLst>
      <p:ext uri="{BB962C8B-B14F-4D97-AF65-F5344CB8AC3E}">
        <p14:creationId xmlns:p14="http://schemas.microsoft.com/office/powerpoint/2010/main" val="161447407"/>
      </p:ext>
    </p:extLst>
  </p:cSld>
  <p:clrMapOvr>
    <a:masterClrMapping/>
  </p:clrMapOvr>
  <mc:AlternateContent xmlns:mc="http://schemas.openxmlformats.org/markup-compatibility/2006">
    <mc:Choice xmlns:p14="http://schemas.microsoft.com/office/powerpoint/2010/main" Requires="p14">
      <p:transition spd="slow" p14:dur="2000" advTm="2533"/>
    </mc:Choice>
    <mc:Fallback>
      <p:transition spd="slow" advTm="2533"/>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14401"/>
            <a:ext cx="76200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title"/>
          </p:nvPr>
        </p:nvSpPr>
        <p:spPr>
          <a:xfrm>
            <a:off x="2324099" y="304800"/>
            <a:ext cx="6573715" cy="368300"/>
          </a:xfrm>
        </p:spPr>
        <p:txBody>
          <a:bodyPr>
            <a:normAutofit fontScale="90000"/>
          </a:bodyPr>
          <a:lstStyle/>
          <a:p>
            <a:r>
              <a:rPr lang="en-US" altLang="en-US" dirty="0" smtClean="0"/>
              <a:t>Altera </a:t>
            </a:r>
            <a:r>
              <a:rPr lang="en-US" altLang="en-US" dirty="0" err="1" smtClean="0"/>
              <a:t>Stratix</a:t>
            </a:r>
            <a:r>
              <a:rPr lang="en-US" altLang="en-US" dirty="0" smtClean="0"/>
              <a:t> Logic Element</a:t>
            </a:r>
          </a:p>
        </p:txBody>
      </p:sp>
    </p:spTree>
    <p:extLst>
      <p:ext uri="{BB962C8B-B14F-4D97-AF65-F5344CB8AC3E}">
        <p14:creationId xmlns:p14="http://schemas.microsoft.com/office/powerpoint/2010/main" val="1149847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6" y="1219201"/>
            <a:ext cx="8353425"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a:xfrm>
            <a:off x="2324099" y="304800"/>
            <a:ext cx="9527931" cy="368300"/>
          </a:xfrm>
        </p:spPr>
        <p:txBody>
          <a:bodyPr>
            <a:normAutofit fontScale="90000"/>
          </a:bodyPr>
          <a:lstStyle/>
          <a:p>
            <a:r>
              <a:rPr lang="en-US" altLang="en-US" dirty="0" smtClean="0"/>
              <a:t>Altera </a:t>
            </a:r>
            <a:r>
              <a:rPr lang="en-US" altLang="en-US" dirty="0" err="1" smtClean="0"/>
              <a:t>Stratix</a:t>
            </a:r>
            <a:r>
              <a:rPr lang="en-US" altLang="en-US" dirty="0" smtClean="0"/>
              <a:t> Logic Array Blocks (Clusters)</a:t>
            </a:r>
          </a:p>
        </p:txBody>
      </p:sp>
    </p:spTree>
    <p:extLst>
      <p:ext uri="{BB962C8B-B14F-4D97-AF65-F5344CB8AC3E}">
        <p14:creationId xmlns:p14="http://schemas.microsoft.com/office/powerpoint/2010/main" val="2763750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Design abstractions</a:t>
            </a:r>
          </a:p>
        </p:txBody>
      </p:sp>
      <p:grpSp>
        <p:nvGrpSpPr>
          <p:cNvPr id="31747" name="Group 3"/>
          <p:cNvGrpSpPr>
            <a:grpSpLocks/>
          </p:cNvGrpSpPr>
          <p:nvPr/>
        </p:nvGrpSpPr>
        <p:grpSpPr bwMode="auto">
          <a:xfrm>
            <a:off x="1981200" y="1371600"/>
            <a:ext cx="8326438" cy="4343400"/>
            <a:chOff x="96" y="1200"/>
            <a:chExt cx="5245" cy="2736"/>
          </a:xfrm>
        </p:grpSpPr>
        <p:sp>
          <p:nvSpPr>
            <p:cNvPr id="31748" name="Oval 4"/>
            <p:cNvSpPr>
              <a:spLocks noChangeArrowheads="1"/>
            </p:cNvSpPr>
            <p:nvPr/>
          </p:nvSpPr>
          <p:spPr bwMode="auto">
            <a:xfrm>
              <a:off x="2112" y="1200"/>
              <a:ext cx="1248" cy="336"/>
            </a:xfrm>
            <a:prstGeom prst="ellipse">
              <a:avLst/>
            </a:prstGeom>
            <a:solidFill>
              <a:srgbClr val="FFFF00"/>
            </a:solidFill>
            <a:ln w="12700">
              <a:solidFill>
                <a:schemeClr val="tx1"/>
              </a:solidFill>
              <a:round/>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400">
                  <a:solidFill>
                    <a:schemeClr val="tx1"/>
                  </a:solidFill>
                  <a:latin typeface="Times New Roman" panose="02020603050405020304" pitchFamily="18" charset="0"/>
                </a:rPr>
                <a:t>specification</a:t>
              </a:r>
            </a:p>
          </p:txBody>
        </p:sp>
        <p:sp>
          <p:nvSpPr>
            <p:cNvPr id="31749" name="Oval 5"/>
            <p:cNvSpPr>
              <a:spLocks noChangeArrowheads="1"/>
            </p:cNvSpPr>
            <p:nvPr/>
          </p:nvSpPr>
          <p:spPr bwMode="auto">
            <a:xfrm>
              <a:off x="2112" y="1680"/>
              <a:ext cx="1248" cy="336"/>
            </a:xfrm>
            <a:prstGeom prst="ellipse">
              <a:avLst/>
            </a:prstGeom>
            <a:solidFill>
              <a:srgbClr val="FFFF00"/>
            </a:solidFill>
            <a:ln w="12700">
              <a:solidFill>
                <a:schemeClr val="tx1"/>
              </a:solidFill>
              <a:round/>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400">
                  <a:solidFill>
                    <a:schemeClr val="tx1"/>
                  </a:solidFill>
                  <a:latin typeface="Times New Roman" panose="02020603050405020304" pitchFamily="18" charset="0"/>
                </a:rPr>
                <a:t>behavior</a:t>
              </a:r>
            </a:p>
          </p:txBody>
        </p:sp>
        <p:sp>
          <p:nvSpPr>
            <p:cNvPr id="31750" name="Line 6"/>
            <p:cNvSpPr>
              <a:spLocks noChangeShapeType="1"/>
            </p:cNvSpPr>
            <p:nvPr/>
          </p:nvSpPr>
          <p:spPr bwMode="auto">
            <a:xfrm>
              <a:off x="2736" y="153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1751" name="Oval 7"/>
            <p:cNvSpPr>
              <a:spLocks noChangeArrowheads="1"/>
            </p:cNvSpPr>
            <p:nvPr/>
          </p:nvSpPr>
          <p:spPr bwMode="auto">
            <a:xfrm>
              <a:off x="2112" y="2160"/>
              <a:ext cx="1248" cy="336"/>
            </a:xfrm>
            <a:prstGeom prst="ellipse">
              <a:avLst/>
            </a:prstGeom>
            <a:solidFill>
              <a:srgbClr val="FFFF00"/>
            </a:solidFill>
            <a:ln w="12700">
              <a:solidFill>
                <a:schemeClr val="tx1"/>
              </a:solidFill>
              <a:round/>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000">
                  <a:solidFill>
                    <a:schemeClr val="tx1"/>
                  </a:solidFill>
                  <a:latin typeface="Times New Roman" panose="02020603050405020304" pitchFamily="18" charset="0"/>
                </a:rPr>
                <a:t>register-</a:t>
              </a:r>
            </a:p>
            <a:p>
              <a:pPr algn="ctr"/>
              <a:r>
                <a:rPr lang="en-US" altLang="en-US" sz="2000">
                  <a:solidFill>
                    <a:schemeClr val="tx1"/>
                  </a:solidFill>
                  <a:latin typeface="Times New Roman" panose="02020603050405020304" pitchFamily="18" charset="0"/>
                </a:rPr>
                <a:t>transfer</a:t>
              </a:r>
              <a:endParaRPr lang="en-US" altLang="en-US" sz="2400">
                <a:solidFill>
                  <a:schemeClr val="tx1"/>
                </a:solidFill>
                <a:latin typeface="Times New Roman" panose="02020603050405020304" pitchFamily="18" charset="0"/>
              </a:endParaRPr>
            </a:p>
          </p:txBody>
        </p:sp>
        <p:sp>
          <p:nvSpPr>
            <p:cNvPr id="31752" name="Line 8"/>
            <p:cNvSpPr>
              <a:spLocks noChangeShapeType="1"/>
            </p:cNvSpPr>
            <p:nvPr/>
          </p:nvSpPr>
          <p:spPr bwMode="auto">
            <a:xfrm>
              <a:off x="2736" y="201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1753" name="Oval 9"/>
            <p:cNvSpPr>
              <a:spLocks noChangeArrowheads="1"/>
            </p:cNvSpPr>
            <p:nvPr/>
          </p:nvSpPr>
          <p:spPr bwMode="auto">
            <a:xfrm>
              <a:off x="2112" y="2640"/>
              <a:ext cx="1248" cy="336"/>
            </a:xfrm>
            <a:prstGeom prst="ellipse">
              <a:avLst/>
            </a:prstGeom>
            <a:solidFill>
              <a:srgbClr val="FFFF00"/>
            </a:solidFill>
            <a:ln w="12700">
              <a:solidFill>
                <a:schemeClr val="tx1"/>
              </a:solidFill>
              <a:round/>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400">
                  <a:solidFill>
                    <a:schemeClr val="tx1"/>
                  </a:solidFill>
                  <a:latin typeface="Times New Roman" panose="02020603050405020304" pitchFamily="18" charset="0"/>
                </a:rPr>
                <a:t>logic</a:t>
              </a:r>
            </a:p>
          </p:txBody>
        </p:sp>
        <p:sp>
          <p:nvSpPr>
            <p:cNvPr id="31754" name="Line 10"/>
            <p:cNvSpPr>
              <a:spLocks noChangeShapeType="1"/>
            </p:cNvSpPr>
            <p:nvPr/>
          </p:nvSpPr>
          <p:spPr bwMode="auto">
            <a:xfrm>
              <a:off x="2736" y="249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1755" name="Oval 11"/>
            <p:cNvSpPr>
              <a:spLocks noChangeArrowheads="1"/>
            </p:cNvSpPr>
            <p:nvPr/>
          </p:nvSpPr>
          <p:spPr bwMode="auto">
            <a:xfrm>
              <a:off x="2112" y="3120"/>
              <a:ext cx="1248" cy="336"/>
            </a:xfrm>
            <a:prstGeom prst="ellipse">
              <a:avLst/>
            </a:prstGeom>
            <a:solidFill>
              <a:srgbClr val="FFFF00"/>
            </a:solidFill>
            <a:ln w="12700">
              <a:solidFill>
                <a:schemeClr val="tx1"/>
              </a:solidFill>
              <a:round/>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400">
                  <a:solidFill>
                    <a:schemeClr val="tx1"/>
                  </a:solidFill>
                  <a:latin typeface="Times New Roman" panose="02020603050405020304" pitchFamily="18" charset="0"/>
                </a:rPr>
                <a:t>circuit</a:t>
              </a:r>
            </a:p>
          </p:txBody>
        </p:sp>
        <p:sp>
          <p:nvSpPr>
            <p:cNvPr id="31756" name="Line 12"/>
            <p:cNvSpPr>
              <a:spLocks noChangeShapeType="1"/>
            </p:cNvSpPr>
            <p:nvPr/>
          </p:nvSpPr>
          <p:spPr bwMode="auto">
            <a:xfrm>
              <a:off x="2736" y="297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1757" name="Oval 13"/>
            <p:cNvSpPr>
              <a:spLocks noChangeArrowheads="1"/>
            </p:cNvSpPr>
            <p:nvPr/>
          </p:nvSpPr>
          <p:spPr bwMode="auto">
            <a:xfrm>
              <a:off x="2112" y="3600"/>
              <a:ext cx="1248" cy="336"/>
            </a:xfrm>
            <a:prstGeom prst="ellipse">
              <a:avLst/>
            </a:prstGeom>
            <a:solidFill>
              <a:srgbClr val="FFFF00"/>
            </a:solidFill>
            <a:ln w="12700">
              <a:solidFill>
                <a:schemeClr val="tx1"/>
              </a:solidFill>
              <a:round/>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400">
                  <a:solidFill>
                    <a:schemeClr val="tx1"/>
                  </a:solidFill>
                  <a:latin typeface="Times New Roman" panose="02020603050405020304" pitchFamily="18" charset="0"/>
                </a:rPr>
                <a:t>layout</a:t>
              </a:r>
            </a:p>
          </p:txBody>
        </p:sp>
        <p:sp>
          <p:nvSpPr>
            <p:cNvPr id="31758" name="Line 14"/>
            <p:cNvSpPr>
              <a:spLocks noChangeShapeType="1"/>
            </p:cNvSpPr>
            <p:nvPr/>
          </p:nvSpPr>
          <p:spPr bwMode="auto">
            <a:xfrm>
              <a:off x="2736" y="345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grpSp>
          <p:nvGrpSpPr>
            <p:cNvPr id="31759" name="Group 15"/>
            <p:cNvGrpSpPr>
              <a:grpSpLocks/>
            </p:cNvGrpSpPr>
            <p:nvPr/>
          </p:nvGrpSpPr>
          <p:grpSpPr bwMode="auto">
            <a:xfrm>
              <a:off x="1152" y="1200"/>
              <a:ext cx="886" cy="2698"/>
              <a:chOff x="1152" y="1200"/>
              <a:chExt cx="886" cy="2698"/>
            </a:xfrm>
          </p:grpSpPr>
          <p:sp>
            <p:nvSpPr>
              <p:cNvPr id="31771" name="Text Box 16"/>
              <p:cNvSpPr txBox="1">
                <a:spLocks noChangeArrowheads="1"/>
              </p:cNvSpPr>
              <p:nvPr/>
            </p:nvSpPr>
            <p:spPr bwMode="auto">
              <a:xfrm>
                <a:off x="1248" y="1200"/>
                <a:ext cx="6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a:solidFill>
                      <a:schemeClr val="tx1"/>
                    </a:solidFill>
                    <a:latin typeface="Times New Roman" panose="02020603050405020304" pitchFamily="18" charset="0"/>
                  </a:rPr>
                  <a:t>English</a:t>
                </a:r>
              </a:p>
            </p:txBody>
          </p:sp>
          <p:sp>
            <p:nvSpPr>
              <p:cNvPr id="31772" name="Text Box 17"/>
              <p:cNvSpPr txBox="1">
                <a:spLocks noChangeArrowheads="1"/>
              </p:cNvSpPr>
              <p:nvPr/>
            </p:nvSpPr>
            <p:spPr bwMode="auto">
              <a:xfrm>
                <a:off x="1200" y="1584"/>
                <a:ext cx="82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a:solidFill>
                      <a:schemeClr val="tx1"/>
                    </a:solidFill>
                    <a:latin typeface="Times New Roman" panose="02020603050405020304" pitchFamily="18" charset="0"/>
                  </a:rPr>
                  <a:t>Executable</a:t>
                </a:r>
              </a:p>
              <a:p>
                <a:r>
                  <a:rPr lang="en-US" altLang="en-US" sz="2000">
                    <a:solidFill>
                      <a:schemeClr val="tx1"/>
                    </a:solidFill>
                    <a:latin typeface="Times New Roman" panose="02020603050405020304" pitchFamily="18" charset="0"/>
                  </a:rPr>
                  <a:t>program</a:t>
                </a:r>
                <a:endParaRPr lang="en-US" altLang="en-US" sz="2400">
                  <a:solidFill>
                    <a:schemeClr val="tx1"/>
                  </a:solidFill>
                  <a:latin typeface="Times New Roman" panose="02020603050405020304" pitchFamily="18" charset="0"/>
                </a:endParaRPr>
              </a:p>
            </p:txBody>
          </p:sp>
          <p:sp>
            <p:nvSpPr>
              <p:cNvPr id="31773" name="Text Box 18"/>
              <p:cNvSpPr txBox="1">
                <a:spLocks noChangeArrowheads="1"/>
              </p:cNvSpPr>
              <p:nvPr/>
            </p:nvSpPr>
            <p:spPr bwMode="auto">
              <a:xfrm>
                <a:off x="1248" y="2208"/>
                <a:ext cx="79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a:solidFill>
                      <a:schemeClr val="tx1"/>
                    </a:solidFill>
                    <a:latin typeface="Times New Roman" panose="02020603050405020304" pitchFamily="18" charset="0"/>
                  </a:rPr>
                  <a:t>Sequential</a:t>
                </a:r>
              </a:p>
              <a:p>
                <a:r>
                  <a:rPr lang="en-US" altLang="en-US" sz="2000">
                    <a:solidFill>
                      <a:schemeClr val="tx1"/>
                    </a:solidFill>
                    <a:latin typeface="Times New Roman" panose="02020603050405020304" pitchFamily="18" charset="0"/>
                  </a:rPr>
                  <a:t>machines</a:t>
                </a:r>
              </a:p>
            </p:txBody>
          </p:sp>
          <p:sp>
            <p:nvSpPr>
              <p:cNvPr id="31774" name="Text Box 19"/>
              <p:cNvSpPr txBox="1">
                <a:spLocks noChangeArrowheads="1"/>
              </p:cNvSpPr>
              <p:nvPr/>
            </p:nvSpPr>
            <p:spPr bwMode="auto">
              <a:xfrm>
                <a:off x="1152" y="2736"/>
                <a:ext cx="8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a:solidFill>
                      <a:schemeClr val="tx1"/>
                    </a:solidFill>
                    <a:latin typeface="Times New Roman" panose="02020603050405020304" pitchFamily="18" charset="0"/>
                  </a:rPr>
                  <a:t>Logic gates</a:t>
                </a:r>
              </a:p>
            </p:txBody>
          </p:sp>
          <p:sp>
            <p:nvSpPr>
              <p:cNvPr id="31775" name="Text Box 20"/>
              <p:cNvSpPr txBox="1">
                <a:spLocks noChangeArrowheads="1"/>
              </p:cNvSpPr>
              <p:nvPr/>
            </p:nvSpPr>
            <p:spPr bwMode="auto">
              <a:xfrm>
                <a:off x="1248" y="3168"/>
                <a:ext cx="7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a:solidFill>
                      <a:schemeClr val="tx1"/>
                    </a:solidFill>
                    <a:latin typeface="Times New Roman" panose="02020603050405020304" pitchFamily="18" charset="0"/>
                  </a:rPr>
                  <a:t>transistors</a:t>
                </a:r>
              </a:p>
            </p:txBody>
          </p:sp>
          <p:sp>
            <p:nvSpPr>
              <p:cNvPr id="31776" name="Text Box 21"/>
              <p:cNvSpPr txBox="1">
                <a:spLocks noChangeArrowheads="1"/>
              </p:cNvSpPr>
              <p:nvPr/>
            </p:nvSpPr>
            <p:spPr bwMode="auto">
              <a:xfrm>
                <a:off x="1248" y="3648"/>
                <a:ext cx="7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a:solidFill>
                      <a:schemeClr val="tx1"/>
                    </a:solidFill>
                    <a:latin typeface="Times New Roman" panose="02020603050405020304" pitchFamily="18" charset="0"/>
                  </a:rPr>
                  <a:t>rectangles</a:t>
                </a:r>
              </a:p>
            </p:txBody>
          </p:sp>
        </p:grpSp>
        <p:grpSp>
          <p:nvGrpSpPr>
            <p:cNvPr id="31760" name="Group 22"/>
            <p:cNvGrpSpPr>
              <a:grpSpLocks/>
            </p:cNvGrpSpPr>
            <p:nvPr/>
          </p:nvGrpSpPr>
          <p:grpSpPr bwMode="auto">
            <a:xfrm>
              <a:off x="3456" y="1536"/>
              <a:ext cx="1074" cy="2314"/>
              <a:chOff x="3456" y="1536"/>
              <a:chExt cx="1074" cy="2314"/>
            </a:xfrm>
          </p:grpSpPr>
          <p:sp>
            <p:nvSpPr>
              <p:cNvPr id="31766" name="Text Box 23"/>
              <p:cNvSpPr txBox="1">
                <a:spLocks noChangeArrowheads="1"/>
              </p:cNvSpPr>
              <p:nvPr/>
            </p:nvSpPr>
            <p:spPr bwMode="auto">
              <a:xfrm>
                <a:off x="3504" y="1536"/>
                <a:ext cx="9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a:solidFill>
                      <a:schemeClr val="tx1"/>
                    </a:solidFill>
                    <a:latin typeface="Times New Roman" panose="02020603050405020304" pitchFamily="18" charset="0"/>
                  </a:rPr>
                  <a:t>Throughput,</a:t>
                </a:r>
              </a:p>
              <a:p>
                <a:r>
                  <a:rPr lang="en-US" altLang="en-US" sz="2000">
                    <a:solidFill>
                      <a:schemeClr val="tx1"/>
                    </a:solidFill>
                    <a:latin typeface="Times New Roman" panose="02020603050405020304" pitchFamily="18" charset="0"/>
                  </a:rPr>
                  <a:t>design time</a:t>
                </a:r>
              </a:p>
            </p:txBody>
          </p:sp>
          <p:sp>
            <p:nvSpPr>
              <p:cNvPr id="31767" name="Text Box 24"/>
              <p:cNvSpPr txBox="1">
                <a:spLocks noChangeArrowheads="1"/>
              </p:cNvSpPr>
              <p:nvPr/>
            </p:nvSpPr>
            <p:spPr bwMode="auto">
              <a:xfrm>
                <a:off x="3456" y="2064"/>
                <a:ext cx="107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a:solidFill>
                      <a:schemeClr val="tx1"/>
                    </a:solidFill>
                    <a:latin typeface="Times New Roman" panose="02020603050405020304" pitchFamily="18" charset="0"/>
                  </a:rPr>
                  <a:t>Function units,</a:t>
                </a:r>
              </a:p>
              <a:p>
                <a:r>
                  <a:rPr lang="en-US" altLang="en-US" sz="2000">
                    <a:solidFill>
                      <a:schemeClr val="tx1"/>
                    </a:solidFill>
                    <a:latin typeface="Times New Roman" panose="02020603050405020304" pitchFamily="18" charset="0"/>
                  </a:rPr>
                  <a:t>clock cycles</a:t>
                </a:r>
              </a:p>
            </p:txBody>
          </p:sp>
          <p:sp>
            <p:nvSpPr>
              <p:cNvPr id="31768" name="Text Box 25"/>
              <p:cNvSpPr txBox="1">
                <a:spLocks noChangeArrowheads="1"/>
              </p:cNvSpPr>
              <p:nvPr/>
            </p:nvSpPr>
            <p:spPr bwMode="auto">
              <a:xfrm>
                <a:off x="3504" y="2544"/>
                <a:ext cx="83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a:solidFill>
                      <a:schemeClr val="tx1"/>
                    </a:solidFill>
                    <a:latin typeface="Times New Roman" panose="02020603050405020304" pitchFamily="18" charset="0"/>
                  </a:rPr>
                  <a:t>Literals, </a:t>
                </a:r>
              </a:p>
              <a:p>
                <a:r>
                  <a:rPr lang="en-US" altLang="en-US" sz="2000">
                    <a:solidFill>
                      <a:schemeClr val="tx1"/>
                    </a:solidFill>
                    <a:latin typeface="Times New Roman" panose="02020603050405020304" pitchFamily="18" charset="0"/>
                  </a:rPr>
                  <a:t>logic depth</a:t>
                </a:r>
              </a:p>
            </p:txBody>
          </p:sp>
          <p:sp>
            <p:nvSpPr>
              <p:cNvPr id="31769" name="Text Box 26"/>
              <p:cNvSpPr txBox="1">
                <a:spLocks noChangeArrowheads="1"/>
              </p:cNvSpPr>
              <p:nvPr/>
            </p:nvSpPr>
            <p:spPr bwMode="auto">
              <a:xfrm>
                <a:off x="3504" y="3120"/>
                <a:ext cx="9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a:solidFill>
                      <a:schemeClr val="tx1"/>
                    </a:solidFill>
                    <a:latin typeface="Times New Roman" panose="02020603050405020304" pitchFamily="18" charset="0"/>
                  </a:rPr>
                  <a:t>nanoseconds</a:t>
                </a:r>
              </a:p>
            </p:txBody>
          </p:sp>
          <p:sp>
            <p:nvSpPr>
              <p:cNvPr id="31770" name="Text Box 27"/>
              <p:cNvSpPr txBox="1">
                <a:spLocks noChangeArrowheads="1"/>
              </p:cNvSpPr>
              <p:nvPr/>
            </p:nvSpPr>
            <p:spPr bwMode="auto">
              <a:xfrm>
                <a:off x="3552" y="3600"/>
                <a:ext cx="6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a:solidFill>
                      <a:schemeClr val="tx1"/>
                    </a:solidFill>
                    <a:latin typeface="Times New Roman" panose="02020603050405020304" pitchFamily="18" charset="0"/>
                  </a:rPr>
                  <a:t>microns</a:t>
                </a:r>
              </a:p>
            </p:txBody>
          </p:sp>
        </p:grpSp>
        <p:grpSp>
          <p:nvGrpSpPr>
            <p:cNvPr id="31761" name="Group 28"/>
            <p:cNvGrpSpPr>
              <a:grpSpLocks/>
            </p:cNvGrpSpPr>
            <p:nvPr/>
          </p:nvGrpSpPr>
          <p:grpSpPr bwMode="auto">
            <a:xfrm>
              <a:off x="96" y="1824"/>
              <a:ext cx="5245" cy="1296"/>
              <a:chOff x="96" y="1824"/>
              <a:chExt cx="5245" cy="1296"/>
            </a:xfrm>
          </p:grpSpPr>
          <p:sp>
            <p:nvSpPr>
              <p:cNvPr id="31762" name="Line 29"/>
              <p:cNvSpPr>
                <a:spLocks noChangeShapeType="1"/>
              </p:cNvSpPr>
              <p:nvPr/>
            </p:nvSpPr>
            <p:spPr bwMode="auto">
              <a:xfrm>
                <a:off x="912" y="1824"/>
                <a:ext cx="0" cy="1296"/>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1763" name="Text Box 30"/>
              <p:cNvSpPr txBox="1">
                <a:spLocks noChangeArrowheads="1"/>
              </p:cNvSpPr>
              <p:nvPr/>
            </p:nvSpPr>
            <p:spPr bwMode="auto">
              <a:xfrm>
                <a:off x="96" y="2208"/>
                <a:ext cx="7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a:solidFill>
                      <a:schemeClr val="tx2"/>
                    </a:solidFill>
                    <a:latin typeface="Times New Roman" panose="02020603050405020304" pitchFamily="18" charset="0"/>
                  </a:rPr>
                  <a:t>function</a:t>
                </a:r>
              </a:p>
            </p:txBody>
          </p:sp>
          <p:sp>
            <p:nvSpPr>
              <p:cNvPr id="31764" name="Line 31"/>
              <p:cNvSpPr>
                <a:spLocks noChangeShapeType="1"/>
              </p:cNvSpPr>
              <p:nvPr/>
            </p:nvSpPr>
            <p:spPr bwMode="auto">
              <a:xfrm flipV="1">
                <a:off x="4704" y="1824"/>
                <a:ext cx="0" cy="1296"/>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1765" name="Text Box 32"/>
              <p:cNvSpPr txBox="1">
                <a:spLocks noChangeArrowheads="1"/>
              </p:cNvSpPr>
              <p:nvPr/>
            </p:nvSpPr>
            <p:spPr bwMode="auto">
              <a:xfrm>
                <a:off x="4800" y="2208"/>
                <a:ext cx="54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a:solidFill>
                      <a:schemeClr val="tx2"/>
                    </a:solidFill>
                    <a:latin typeface="Times New Roman" panose="02020603050405020304" pitchFamily="18" charset="0"/>
                  </a:rPr>
                  <a:t>Spec.</a:t>
                </a:r>
              </a:p>
              <a:p>
                <a:r>
                  <a:rPr lang="en-US" altLang="en-US" sz="2400">
                    <a:solidFill>
                      <a:schemeClr val="tx2"/>
                    </a:solidFill>
                    <a:latin typeface="Times New Roman" panose="02020603050405020304" pitchFamily="18" charset="0"/>
                  </a:rPr>
                  <a:t>level</a:t>
                </a:r>
              </a:p>
            </p:txBody>
          </p:sp>
        </p:grpSp>
      </p:grpSp>
    </p:spTree>
    <p:extLst>
      <p:ext uri="{BB962C8B-B14F-4D97-AF65-F5344CB8AC3E}">
        <p14:creationId xmlns:p14="http://schemas.microsoft.com/office/powerpoint/2010/main" val="3544617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324100" y="304800"/>
            <a:ext cx="6591300" cy="304800"/>
          </a:xfrm>
          <a:noFill/>
        </p:spPr>
        <p:txBody>
          <a:bodyPr vert="horz" wrap="square" lIns="90488" tIns="44450" rIns="90488" bIns="44450" rtlCol="0" anchor="ctr">
            <a:normAutofit fontScale="90000"/>
          </a:bodyPr>
          <a:lstStyle/>
          <a:p>
            <a:r>
              <a:rPr lang="en-US" altLang="en-US" smtClean="0"/>
              <a:t>High-level Compilers</a:t>
            </a:r>
          </a:p>
        </p:txBody>
      </p:sp>
      <p:sp>
        <p:nvSpPr>
          <p:cNvPr id="32771" name="Rectangle 3"/>
          <p:cNvSpPr>
            <a:spLocks noGrp="1" noChangeArrowheads="1"/>
          </p:cNvSpPr>
          <p:nvPr>
            <p:ph type="body" idx="1"/>
          </p:nvPr>
        </p:nvSpPr>
        <p:spPr>
          <a:xfrm>
            <a:off x="1524000" y="1028700"/>
            <a:ext cx="8839200" cy="2400300"/>
          </a:xfrm>
          <a:noFill/>
        </p:spPr>
        <p:txBody>
          <a:bodyPr vert="horz" lIns="90488" tIns="44450" rIns="90488" bIns="44450" rtlCol="0">
            <a:normAutofit/>
          </a:bodyPr>
          <a:lstStyle/>
          <a:p>
            <a:pPr lvl="1">
              <a:lnSpc>
                <a:spcPct val="80000"/>
              </a:lnSpc>
            </a:pPr>
            <a:r>
              <a:rPr lang="en-US" altLang="en-US" sz="2000"/>
              <a:t>Difficult to estimate hardware resources.</a:t>
            </a:r>
          </a:p>
          <a:p>
            <a:pPr lvl="1">
              <a:lnSpc>
                <a:spcPct val="80000"/>
              </a:lnSpc>
            </a:pPr>
            <a:r>
              <a:rPr lang="en-US" altLang="en-US" sz="2000"/>
              <a:t>Some parts of program more appropriate for processor (hardware/software codesign).</a:t>
            </a:r>
          </a:p>
          <a:p>
            <a:pPr lvl="1">
              <a:lnSpc>
                <a:spcPct val="80000"/>
              </a:lnSpc>
            </a:pPr>
            <a:r>
              <a:rPr lang="en-US" altLang="en-US" sz="2000"/>
              <a:t>Compiler must </a:t>
            </a:r>
            <a:r>
              <a:rPr lang="en-US" altLang="en-US" sz="2000" u="sng"/>
              <a:t>parallelize</a:t>
            </a:r>
            <a:r>
              <a:rPr lang="en-US" altLang="en-US" sz="2000"/>
              <a:t> computation across many resources. </a:t>
            </a:r>
          </a:p>
          <a:p>
            <a:pPr lvl="1">
              <a:lnSpc>
                <a:spcPct val="80000"/>
              </a:lnSpc>
            </a:pPr>
            <a:r>
              <a:rPr lang="en-US" altLang="en-US" sz="2000"/>
              <a:t>Engineers like to write in C rather than pushing little blocks around.</a:t>
            </a:r>
          </a:p>
        </p:txBody>
      </p:sp>
      <p:sp>
        <p:nvSpPr>
          <p:cNvPr id="32772" name="Text Box 4"/>
          <p:cNvSpPr txBox="1">
            <a:spLocks noChangeArrowheads="1"/>
          </p:cNvSpPr>
          <p:nvPr/>
        </p:nvSpPr>
        <p:spPr bwMode="auto">
          <a:xfrm>
            <a:off x="4038601" y="3733801"/>
            <a:ext cx="22907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for (i = 0; i&lt;n, i++)</a:t>
            </a:r>
          </a:p>
          <a:p>
            <a:r>
              <a:rPr lang="en-US" altLang="en-US" sz="2000" b="1">
                <a:solidFill>
                  <a:schemeClr val="tx1"/>
                </a:solidFill>
                <a:latin typeface="Tekton" pitchFamily="34" charset="0"/>
              </a:rPr>
              <a:t>{</a:t>
            </a:r>
          </a:p>
          <a:p>
            <a:r>
              <a:rPr lang="en-US" altLang="en-US" sz="2000" b="1">
                <a:solidFill>
                  <a:schemeClr val="tx1"/>
                </a:solidFill>
                <a:latin typeface="Tekton" pitchFamily="34" charset="0"/>
              </a:rPr>
              <a:t>    c[i] = a[i] + b[i]</a:t>
            </a:r>
          </a:p>
          <a:p>
            <a:r>
              <a:rPr lang="en-US" altLang="en-US" sz="2000" b="1">
                <a:solidFill>
                  <a:schemeClr val="tx1"/>
                </a:solidFill>
                <a:latin typeface="Tekton" pitchFamily="34" charset="0"/>
              </a:rPr>
              <a:t>}</a:t>
            </a:r>
          </a:p>
        </p:txBody>
      </p:sp>
      <p:sp>
        <p:nvSpPr>
          <p:cNvPr id="32773" name="Text Box 5"/>
          <p:cNvSpPr txBox="1">
            <a:spLocks noChangeArrowheads="1"/>
          </p:cNvSpPr>
          <p:nvPr/>
        </p:nvSpPr>
        <p:spPr bwMode="auto">
          <a:xfrm>
            <a:off x="2422525" y="5599113"/>
            <a:ext cx="258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t>Some success stories</a:t>
            </a:r>
          </a:p>
        </p:txBody>
      </p:sp>
    </p:spTree>
    <p:extLst>
      <p:ext uri="{BB962C8B-B14F-4D97-AF65-F5344CB8AC3E}">
        <p14:creationId xmlns:p14="http://schemas.microsoft.com/office/powerpoint/2010/main" val="3364016650"/>
      </p:ext>
    </p:extLst>
  </p:cSld>
  <p:clrMapOvr>
    <a:masterClrMapping/>
  </p:clrMapOvr>
  <mc:AlternateContent xmlns:mc="http://schemas.openxmlformats.org/markup-compatibility/2006">
    <mc:Choice xmlns:p14="http://schemas.microsoft.com/office/powerpoint/2010/main" Requires="p14">
      <p:transition spd="slow" p14:dur="2000" advTm="2533"/>
    </mc:Choice>
    <mc:Fallback>
      <p:transition spd="slow" advTm="2533"/>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33599" y="228600"/>
            <a:ext cx="7182769" cy="304800"/>
          </a:xfrm>
          <a:noFill/>
        </p:spPr>
        <p:txBody>
          <a:bodyPr vert="horz" wrap="square" lIns="90488" tIns="44450" rIns="90488" bIns="44450" rtlCol="0" anchor="ctr">
            <a:normAutofit fontScale="90000"/>
          </a:bodyPr>
          <a:lstStyle/>
          <a:p>
            <a:r>
              <a:rPr lang="en-US" altLang="en-US" dirty="0" smtClean="0"/>
              <a:t>Translating a Design to an FPGA</a:t>
            </a:r>
          </a:p>
        </p:txBody>
      </p:sp>
      <p:sp>
        <p:nvSpPr>
          <p:cNvPr id="33795" name="Rectangle 3"/>
          <p:cNvSpPr>
            <a:spLocks noGrp="1" noChangeArrowheads="1"/>
          </p:cNvSpPr>
          <p:nvPr>
            <p:ph type="body" idx="1"/>
          </p:nvPr>
        </p:nvSpPr>
        <p:spPr>
          <a:xfrm>
            <a:off x="1524000" y="3581400"/>
            <a:ext cx="8839200" cy="2400300"/>
          </a:xfrm>
          <a:noFill/>
        </p:spPr>
        <p:txBody>
          <a:bodyPr vert="horz" lIns="90488" tIns="44450" rIns="90488" bIns="44450" rtlCol="0">
            <a:normAutofit/>
          </a:bodyPr>
          <a:lstStyle/>
          <a:p>
            <a:pPr lvl="1"/>
            <a:r>
              <a:rPr lang="en-US" altLang="en-US" sz="2000"/>
              <a:t>CAD to translate circuit from text description to physical implementation well understood.</a:t>
            </a:r>
          </a:p>
          <a:p>
            <a:pPr lvl="1"/>
            <a:r>
              <a:rPr lang="en-US" altLang="en-US" sz="2000"/>
              <a:t>Most current FPGA designers use register-transfer level specification (allocation and scheduling)</a:t>
            </a:r>
          </a:p>
          <a:p>
            <a:pPr lvl="1"/>
            <a:r>
              <a:rPr lang="en-US" altLang="en-US" sz="2000"/>
              <a:t>Same basic steps as ASIC design.</a:t>
            </a:r>
          </a:p>
        </p:txBody>
      </p:sp>
      <p:grpSp>
        <p:nvGrpSpPr>
          <p:cNvPr id="33796" name="Group 4"/>
          <p:cNvGrpSpPr>
            <a:grpSpLocks/>
          </p:cNvGrpSpPr>
          <p:nvPr/>
        </p:nvGrpSpPr>
        <p:grpSpPr bwMode="auto">
          <a:xfrm>
            <a:off x="2286000" y="838201"/>
            <a:ext cx="7696200" cy="2308225"/>
            <a:chOff x="192" y="504"/>
            <a:chExt cx="4848" cy="1454"/>
          </a:xfrm>
        </p:grpSpPr>
        <p:sp>
          <p:nvSpPr>
            <p:cNvPr id="33797" name="Text Box 5"/>
            <p:cNvSpPr txBox="1">
              <a:spLocks noChangeArrowheads="1"/>
            </p:cNvSpPr>
            <p:nvPr/>
          </p:nvSpPr>
          <p:spPr bwMode="auto">
            <a:xfrm>
              <a:off x="192" y="504"/>
              <a:ext cx="917"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i="1">
                  <a:solidFill>
                    <a:schemeClr val="tx1"/>
                  </a:solidFill>
                  <a:latin typeface="Tekton" pitchFamily="34" charset="0"/>
                </a:rPr>
                <a:t>   RTL</a:t>
              </a:r>
            </a:p>
            <a:p>
              <a:endParaRPr lang="en-US" altLang="en-US" sz="2400" b="1" i="1">
                <a:solidFill>
                  <a:schemeClr val="tx1"/>
                </a:solidFill>
                <a:latin typeface="Tekton" pitchFamily="34" charset="0"/>
              </a:endParaRPr>
            </a:p>
            <a:p>
              <a:r>
                <a:rPr lang="en-US" altLang="en-US" sz="2400" b="1">
                  <a:solidFill>
                    <a:schemeClr val="tx1"/>
                  </a:solidFill>
                  <a:latin typeface="Tekton" pitchFamily="34" charset="0"/>
                </a:rPr>
                <a:t>      .</a:t>
              </a:r>
            </a:p>
            <a:p>
              <a:r>
                <a:rPr lang="en-US" altLang="en-US" sz="2400" b="1">
                  <a:solidFill>
                    <a:schemeClr val="tx1"/>
                  </a:solidFill>
                  <a:latin typeface="Tekton" pitchFamily="34" charset="0"/>
                </a:rPr>
                <a:t>      .</a:t>
              </a:r>
            </a:p>
            <a:p>
              <a:r>
                <a:rPr lang="en-US" altLang="en-US" sz="2400" b="1">
                  <a:solidFill>
                    <a:schemeClr val="tx1"/>
                  </a:solidFill>
                  <a:latin typeface="Tekton" pitchFamily="34" charset="0"/>
                </a:rPr>
                <a:t> C = A+B</a:t>
              </a:r>
            </a:p>
            <a:p>
              <a:r>
                <a:rPr lang="en-US" altLang="en-US" sz="2400" b="1">
                  <a:solidFill>
                    <a:schemeClr val="tx1"/>
                  </a:solidFill>
                  <a:latin typeface="Tekton" pitchFamily="34" charset="0"/>
                </a:rPr>
                <a:t>      .</a:t>
              </a:r>
            </a:p>
          </p:txBody>
        </p:sp>
        <p:sp>
          <p:nvSpPr>
            <p:cNvPr id="33798" name="Line 6"/>
            <p:cNvSpPr>
              <a:spLocks noChangeShapeType="1"/>
            </p:cNvSpPr>
            <p:nvPr/>
          </p:nvSpPr>
          <p:spPr bwMode="auto">
            <a:xfrm>
              <a:off x="1280" y="1044"/>
              <a:ext cx="28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3799" name="Text Box 7"/>
            <p:cNvSpPr txBox="1">
              <a:spLocks noChangeArrowheads="1"/>
            </p:cNvSpPr>
            <p:nvPr/>
          </p:nvSpPr>
          <p:spPr bwMode="auto">
            <a:xfrm>
              <a:off x="2396" y="576"/>
              <a:ext cx="7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i="1">
                  <a:solidFill>
                    <a:schemeClr val="tx1"/>
                  </a:solidFill>
                  <a:latin typeface="Tekton" pitchFamily="34" charset="0"/>
                </a:rPr>
                <a:t>Circuit</a:t>
              </a:r>
            </a:p>
          </p:txBody>
        </p:sp>
        <p:sp>
          <p:nvSpPr>
            <p:cNvPr id="33800" name="Rectangle 8"/>
            <p:cNvSpPr>
              <a:spLocks noChangeArrowheads="1"/>
            </p:cNvSpPr>
            <p:nvPr/>
          </p:nvSpPr>
          <p:spPr bwMode="auto">
            <a:xfrm>
              <a:off x="2471" y="1087"/>
              <a:ext cx="458" cy="420"/>
            </a:xfrm>
            <a:prstGeom prst="rect">
              <a:avLst/>
            </a:prstGeom>
            <a:solidFill>
              <a:srgbClr val="66FF99"/>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3801" name="Line 9"/>
            <p:cNvSpPr>
              <a:spLocks noChangeShapeType="1"/>
            </p:cNvSpPr>
            <p:nvPr/>
          </p:nvSpPr>
          <p:spPr bwMode="auto">
            <a:xfrm>
              <a:off x="2128" y="1206"/>
              <a:ext cx="34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3802" name="Line 10"/>
            <p:cNvSpPr>
              <a:spLocks noChangeShapeType="1"/>
            </p:cNvSpPr>
            <p:nvPr/>
          </p:nvSpPr>
          <p:spPr bwMode="auto">
            <a:xfrm>
              <a:off x="2128" y="1416"/>
              <a:ext cx="34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3803" name="Text Box 11"/>
            <p:cNvSpPr txBox="1">
              <a:spLocks noChangeArrowheads="1"/>
            </p:cNvSpPr>
            <p:nvPr/>
          </p:nvSpPr>
          <p:spPr bwMode="auto">
            <a:xfrm>
              <a:off x="1872" y="1008"/>
              <a:ext cx="30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a:solidFill>
                    <a:schemeClr val="tx1"/>
                  </a:solidFill>
                  <a:latin typeface="Tekton" pitchFamily="34" charset="0"/>
                </a:rPr>
                <a:t>A</a:t>
              </a:r>
            </a:p>
          </p:txBody>
        </p:sp>
        <p:sp>
          <p:nvSpPr>
            <p:cNvPr id="33804" name="Text Box 12"/>
            <p:cNvSpPr txBox="1">
              <a:spLocks noChangeArrowheads="1"/>
            </p:cNvSpPr>
            <p:nvPr/>
          </p:nvSpPr>
          <p:spPr bwMode="auto">
            <a:xfrm>
              <a:off x="1872" y="1310"/>
              <a:ext cx="25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a:solidFill>
                    <a:schemeClr val="tx1"/>
                  </a:solidFill>
                  <a:latin typeface="Tekton" pitchFamily="34" charset="0"/>
                </a:rPr>
                <a:t>B</a:t>
              </a:r>
            </a:p>
          </p:txBody>
        </p:sp>
        <p:sp>
          <p:nvSpPr>
            <p:cNvPr id="33805" name="Text Box 13"/>
            <p:cNvSpPr txBox="1">
              <a:spLocks noChangeArrowheads="1"/>
            </p:cNvSpPr>
            <p:nvPr/>
          </p:nvSpPr>
          <p:spPr bwMode="auto">
            <a:xfrm>
              <a:off x="2571" y="1127"/>
              <a:ext cx="2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a:solidFill>
                    <a:schemeClr val="tx1"/>
                  </a:solidFill>
                  <a:latin typeface="Tekton" pitchFamily="34" charset="0"/>
                </a:rPr>
                <a:t>+</a:t>
              </a:r>
            </a:p>
          </p:txBody>
        </p:sp>
        <p:sp>
          <p:nvSpPr>
            <p:cNvPr id="33806" name="Line 14"/>
            <p:cNvSpPr>
              <a:spLocks noChangeShapeType="1"/>
            </p:cNvSpPr>
            <p:nvPr/>
          </p:nvSpPr>
          <p:spPr bwMode="auto">
            <a:xfrm>
              <a:off x="2927" y="1276"/>
              <a:ext cx="171"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3807" name="Text Box 15"/>
            <p:cNvSpPr txBox="1">
              <a:spLocks noChangeArrowheads="1"/>
            </p:cNvSpPr>
            <p:nvPr/>
          </p:nvSpPr>
          <p:spPr bwMode="auto">
            <a:xfrm>
              <a:off x="3108" y="1127"/>
              <a:ext cx="25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a:solidFill>
                    <a:schemeClr val="tx1"/>
                  </a:solidFill>
                  <a:latin typeface="Tekton" pitchFamily="34" charset="0"/>
                </a:rPr>
                <a:t>C</a:t>
              </a:r>
            </a:p>
          </p:txBody>
        </p:sp>
        <p:sp>
          <p:nvSpPr>
            <p:cNvPr id="33808" name="Line 16"/>
            <p:cNvSpPr>
              <a:spLocks noChangeShapeType="1"/>
            </p:cNvSpPr>
            <p:nvPr/>
          </p:nvSpPr>
          <p:spPr bwMode="auto">
            <a:xfrm>
              <a:off x="3520" y="1008"/>
              <a:ext cx="28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3809" name="Text Box 17"/>
            <p:cNvSpPr txBox="1">
              <a:spLocks noChangeArrowheads="1"/>
            </p:cNvSpPr>
            <p:nvPr/>
          </p:nvSpPr>
          <p:spPr bwMode="auto">
            <a:xfrm>
              <a:off x="4154" y="504"/>
              <a:ext cx="6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i="1">
                  <a:solidFill>
                    <a:schemeClr val="tx1"/>
                  </a:solidFill>
                  <a:latin typeface="Tekton" pitchFamily="34" charset="0"/>
                </a:rPr>
                <a:t>Array</a:t>
              </a:r>
            </a:p>
          </p:txBody>
        </p:sp>
        <p:sp>
          <p:nvSpPr>
            <p:cNvPr id="33810" name="Rectangle 18"/>
            <p:cNvSpPr>
              <a:spLocks noChangeArrowheads="1"/>
            </p:cNvSpPr>
            <p:nvPr/>
          </p:nvSpPr>
          <p:spPr bwMode="auto">
            <a:xfrm>
              <a:off x="3968" y="899"/>
              <a:ext cx="1072" cy="829"/>
            </a:xfrm>
            <a:prstGeom prst="rect">
              <a:avLst/>
            </a:prstGeom>
            <a:solidFill>
              <a:srgbClr val="B1B1B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nvGrpSpPr>
            <p:cNvPr id="33811" name="Group 19"/>
            <p:cNvGrpSpPr>
              <a:grpSpLocks/>
            </p:cNvGrpSpPr>
            <p:nvPr/>
          </p:nvGrpSpPr>
          <p:grpSpPr bwMode="auto">
            <a:xfrm>
              <a:off x="4061" y="978"/>
              <a:ext cx="886" cy="197"/>
              <a:chOff x="3072" y="1248"/>
              <a:chExt cx="912" cy="240"/>
            </a:xfrm>
          </p:grpSpPr>
          <p:sp>
            <p:nvSpPr>
              <p:cNvPr id="33820" name="Rectangle 20"/>
              <p:cNvSpPr>
                <a:spLocks noChangeArrowheads="1"/>
              </p:cNvSpPr>
              <p:nvPr/>
            </p:nvSpPr>
            <p:spPr bwMode="auto">
              <a:xfrm>
                <a:off x="3072" y="1248"/>
                <a:ext cx="240" cy="24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3821" name="Rectangle 21"/>
              <p:cNvSpPr>
                <a:spLocks noChangeArrowheads="1"/>
              </p:cNvSpPr>
              <p:nvPr/>
            </p:nvSpPr>
            <p:spPr bwMode="auto">
              <a:xfrm>
                <a:off x="3408" y="1248"/>
                <a:ext cx="240" cy="24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3822" name="Rectangle 22"/>
              <p:cNvSpPr>
                <a:spLocks noChangeArrowheads="1"/>
              </p:cNvSpPr>
              <p:nvPr/>
            </p:nvSpPr>
            <p:spPr bwMode="auto">
              <a:xfrm>
                <a:off x="3744" y="1248"/>
                <a:ext cx="240" cy="24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grpSp>
          <p:nvGrpSpPr>
            <p:cNvPr id="33812" name="Group 23"/>
            <p:cNvGrpSpPr>
              <a:grpSpLocks/>
            </p:cNvGrpSpPr>
            <p:nvPr/>
          </p:nvGrpSpPr>
          <p:grpSpPr bwMode="auto">
            <a:xfrm>
              <a:off x="4061" y="1215"/>
              <a:ext cx="886" cy="197"/>
              <a:chOff x="3072" y="1248"/>
              <a:chExt cx="912" cy="240"/>
            </a:xfrm>
          </p:grpSpPr>
          <p:sp>
            <p:nvSpPr>
              <p:cNvPr id="33817" name="Rectangle 24"/>
              <p:cNvSpPr>
                <a:spLocks noChangeArrowheads="1"/>
              </p:cNvSpPr>
              <p:nvPr/>
            </p:nvSpPr>
            <p:spPr bwMode="auto">
              <a:xfrm>
                <a:off x="3072" y="1248"/>
                <a:ext cx="240" cy="24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3818" name="Rectangle 25"/>
              <p:cNvSpPr>
                <a:spLocks noChangeArrowheads="1"/>
              </p:cNvSpPr>
              <p:nvPr/>
            </p:nvSpPr>
            <p:spPr bwMode="auto">
              <a:xfrm>
                <a:off x="3408" y="1248"/>
                <a:ext cx="240" cy="24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3819" name="Rectangle 26"/>
              <p:cNvSpPr>
                <a:spLocks noChangeArrowheads="1"/>
              </p:cNvSpPr>
              <p:nvPr/>
            </p:nvSpPr>
            <p:spPr bwMode="auto">
              <a:xfrm>
                <a:off x="3744" y="1248"/>
                <a:ext cx="240" cy="24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grpSp>
          <p:nvGrpSpPr>
            <p:cNvPr id="33813" name="Group 27"/>
            <p:cNvGrpSpPr>
              <a:grpSpLocks/>
            </p:cNvGrpSpPr>
            <p:nvPr/>
          </p:nvGrpSpPr>
          <p:grpSpPr bwMode="auto">
            <a:xfrm>
              <a:off x="4061" y="1452"/>
              <a:ext cx="886" cy="197"/>
              <a:chOff x="3072" y="1248"/>
              <a:chExt cx="912" cy="240"/>
            </a:xfrm>
          </p:grpSpPr>
          <p:sp>
            <p:nvSpPr>
              <p:cNvPr id="33814" name="Rectangle 28"/>
              <p:cNvSpPr>
                <a:spLocks noChangeArrowheads="1"/>
              </p:cNvSpPr>
              <p:nvPr/>
            </p:nvSpPr>
            <p:spPr bwMode="auto">
              <a:xfrm>
                <a:off x="3072" y="1248"/>
                <a:ext cx="240" cy="24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3815" name="Rectangle 29"/>
              <p:cNvSpPr>
                <a:spLocks noChangeArrowheads="1"/>
              </p:cNvSpPr>
              <p:nvPr/>
            </p:nvSpPr>
            <p:spPr bwMode="auto">
              <a:xfrm>
                <a:off x="3408" y="1248"/>
                <a:ext cx="240" cy="24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3816" name="Rectangle 30"/>
              <p:cNvSpPr>
                <a:spLocks noChangeArrowheads="1"/>
              </p:cNvSpPr>
              <p:nvPr/>
            </p:nvSpPr>
            <p:spPr bwMode="auto">
              <a:xfrm>
                <a:off x="3744" y="1248"/>
                <a:ext cx="240" cy="24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grpSp>
    </p:spTree>
    <p:extLst>
      <p:ext uri="{BB962C8B-B14F-4D97-AF65-F5344CB8AC3E}">
        <p14:creationId xmlns:p14="http://schemas.microsoft.com/office/powerpoint/2010/main" val="2265461556"/>
      </p:ext>
    </p:extLst>
  </p:cSld>
  <p:clrMapOvr>
    <a:masterClrMapping/>
  </p:clrMapOvr>
  <mc:AlternateContent xmlns:mc="http://schemas.openxmlformats.org/markup-compatibility/2006">
    <mc:Choice xmlns:p14="http://schemas.microsoft.com/office/powerpoint/2010/main" Requires="p14">
      <p:transition spd="slow" p14:dur="2000" advTm="2533"/>
    </mc:Choice>
    <mc:Fallback>
      <p:transition spd="slow" advTm="2533"/>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40000" y="171450"/>
            <a:ext cx="7213600" cy="533400"/>
          </a:xfrm>
          <a:noFill/>
        </p:spPr>
        <p:txBody>
          <a:bodyPr vert="horz" wrap="square" lIns="90488" tIns="44450" rIns="90488" bIns="44450" rtlCol="0" anchor="ctr">
            <a:normAutofit fontScale="90000"/>
          </a:bodyPr>
          <a:lstStyle/>
          <a:p>
            <a:r>
              <a:rPr lang="en-US" altLang="en-US" smtClean="0"/>
              <a:t>Circuit Compilation</a:t>
            </a:r>
          </a:p>
        </p:txBody>
      </p:sp>
      <p:grpSp>
        <p:nvGrpSpPr>
          <p:cNvPr id="34819" name="Group 3"/>
          <p:cNvGrpSpPr>
            <a:grpSpLocks/>
          </p:cNvGrpSpPr>
          <p:nvPr/>
        </p:nvGrpSpPr>
        <p:grpSpPr bwMode="auto">
          <a:xfrm>
            <a:off x="2133600" y="1371600"/>
            <a:ext cx="3048000" cy="1200150"/>
            <a:chOff x="1344" y="1296"/>
            <a:chExt cx="1440" cy="1008"/>
          </a:xfrm>
        </p:grpSpPr>
        <p:sp>
          <p:nvSpPr>
            <p:cNvPr id="34868" name="Rectangle 4"/>
            <p:cNvSpPr>
              <a:spLocks noChangeArrowheads="1"/>
            </p:cNvSpPr>
            <p:nvPr/>
          </p:nvSpPr>
          <p:spPr bwMode="auto">
            <a:xfrm>
              <a:off x="1344" y="1296"/>
              <a:ext cx="1440" cy="1008"/>
            </a:xfrm>
            <a:prstGeom prst="rect">
              <a:avLst/>
            </a:prstGeom>
            <a:solidFill>
              <a:schemeClr val="bg1"/>
            </a:solidFill>
            <a:ln w="12700">
              <a:solidFill>
                <a:schemeClr val="tx1"/>
              </a:solidFill>
              <a:prstDash val="sysDot"/>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nvGrpSpPr>
            <p:cNvPr id="34869" name="Group 5"/>
            <p:cNvGrpSpPr>
              <a:grpSpLocks/>
            </p:cNvGrpSpPr>
            <p:nvPr/>
          </p:nvGrpSpPr>
          <p:grpSpPr bwMode="auto">
            <a:xfrm>
              <a:off x="1632" y="1392"/>
              <a:ext cx="1008" cy="710"/>
              <a:chOff x="1632" y="1392"/>
              <a:chExt cx="1008" cy="710"/>
            </a:xfrm>
          </p:grpSpPr>
          <p:sp>
            <p:nvSpPr>
              <p:cNvPr id="34870" name="Freeform 6"/>
              <p:cNvSpPr>
                <a:spLocks/>
              </p:cNvSpPr>
              <p:nvPr/>
            </p:nvSpPr>
            <p:spPr bwMode="auto">
              <a:xfrm>
                <a:off x="2398" y="1597"/>
                <a:ext cx="140" cy="158"/>
              </a:xfrm>
              <a:custGeom>
                <a:avLst/>
                <a:gdLst>
                  <a:gd name="T0" fmla="*/ 0 w 561"/>
                  <a:gd name="T1" fmla="*/ 1 h 630"/>
                  <a:gd name="T2" fmla="*/ 0 w 561"/>
                  <a:gd name="T3" fmla="*/ 1 h 630"/>
                  <a:gd name="T4" fmla="*/ 1 w 561"/>
                  <a:gd name="T5" fmla="*/ 1 h 630"/>
                  <a:gd name="T6" fmla="*/ 2 w 561"/>
                  <a:gd name="T7" fmla="*/ 2 h 630"/>
                  <a:gd name="T8" fmla="*/ 3 w 561"/>
                  <a:gd name="T9" fmla="*/ 2 h 630"/>
                  <a:gd name="T10" fmla="*/ 3 w 561"/>
                  <a:gd name="T11" fmla="*/ 2 h 630"/>
                  <a:gd name="T12" fmla="*/ 4 w 561"/>
                  <a:gd name="T13" fmla="*/ 3 h 630"/>
                  <a:gd name="T14" fmla="*/ 5 w 561"/>
                  <a:gd name="T15" fmla="*/ 3 h 630"/>
                  <a:gd name="T16" fmla="*/ 5 w 561"/>
                  <a:gd name="T17" fmla="*/ 4 h 630"/>
                  <a:gd name="T18" fmla="*/ 6 w 561"/>
                  <a:gd name="T19" fmla="*/ 4 h 630"/>
                  <a:gd name="T20" fmla="*/ 6 w 561"/>
                  <a:gd name="T21" fmla="*/ 5 h 630"/>
                  <a:gd name="T22" fmla="*/ 6 w 561"/>
                  <a:gd name="T23" fmla="*/ 6 h 630"/>
                  <a:gd name="T24" fmla="*/ 7 w 561"/>
                  <a:gd name="T25" fmla="*/ 6 h 630"/>
                  <a:gd name="T26" fmla="*/ 7 w 561"/>
                  <a:gd name="T27" fmla="*/ 7 h 630"/>
                  <a:gd name="T28" fmla="*/ 7 w 561"/>
                  <a:gd name="T29" fmla="*/ 8 h 630"/>
                  <a:gd name="T30" fmla="*/ 7 w 561"/>
                  <a:gd name="T31" fmla="*/ 8 h 630"/>
                  <a:gd name="T32" fmla="*/ 8 w 561"/>
                  <a:gd name="T33" fmla="*/ 9 h 630"/>
                  <a:gd name="T34" fmla="*/ 8 w 561"/>
                  <a:gd name="T35" fmla="*/ 10 h 630"/>
                  <a:gd name="T36" fmla="*/ 9 w 561"/>
                  <a:gd name="T37" fmla="*/ 10 h 630"/>
                  <a:gd name="T38" fmla="*/ 8 w 561"/>
                  <a:gd name="T39" fmla="*/ 9 h 630"/>
                  <a:gd name="T40" fmla="*/ 8 w 561"/>
                  <a:gd name="T41" fmla="*/ 8 h 630"/>
                  <a:gd name="T42" fmla="*/ 8 w 561"/>
                  <a:gd name="T43" fmla="*/ 7 h 630"/>
                  <a:gd name="T44" fmla="*/ 7 w 561"/>
                  <a:gd name="T45" fmla="*/ 7 h 630"/>
                  <a:gd name="T46" fmla="*/ 7 w 561"/>
                  <a:gd name="T47" fmla="*/ 6 h 630"/>
                  <a:gd name="T48" fmla="*/ 7 w 561"/>
                  <a:gd name="T49" fmla="*/ 5 h 630"/>
                  <a:gd name="T50" fmla="*/ 6 w 561"/>
                  <a:gd name="T51" fmla="*/ 5 h 630"/>
                  <a:gd name="T52" fmla="*/ 6 w 561"/>
                  <a:gd name="T53" fmla="*/ 4 h 630"/>
                  <a:gd name="T54" fmla="*/ 6 w 561"/>
                  <a:gd name="T55" fmla="*/ 4 h 630"/>
                  <a:gd name="T56" fmla="*/ 5 w 561"/>
                  <a:gd name="T57" fmla="*/ 3 h 630"/>
                  <a:gd name="T58" fmla="*/ 4 w 561"/>
                  <a:gd name="T59" fmla="*/ 3 h 630"/>
                  <a:gd name="T60" fmla="*/ 4 w 561"/>
                  <a:gd name="T61" fmla="*/ 2 h 630"/>
                  <a:gd name="T62" fmla="*/ 3 w 561"/>
                  <a:gd name="T63" fmla="*/ 2 h 630"/>
                  <a:gd name="T64" fmla="*/ 2 w 561"/>
                  <a:gd name="T65" fmla="*/ 1 h 630"/>
                  <a:gd name="T66" fmla="*/ 1 w 561"/>
                  <a:gd name="T67" fmla="*/ 1 h 630"/>
                  <a:gd name="T68" fmla="*/ 0 w 561"/>
                  <a:gd name="T69" fmla="*/ 0 h 630"/>
                  <a:gd name="T70" fmla="*/ 0 w 561"/>
                  <a:gd name="T71" fmla="*/ 0 h 630"/>
                  <a:gd name="T72" fmla="*/ 0 w 561"/>
                  <a:gd name="T73" fmla="*/ 0 h 630"/>
                  <a:gd name="T74" fmla="*/ 0 w 561"/>
                  <a:gd name="T75" fmla="*/ 0 h 630"/>
                  <a:gd name="T76" fmla="*/ 0 w 561"/>
                  <a:gd name="T77" fmla="*/ 0 h 630"/>
                  <a:gd name="T78" fmla="*/ 0 w 561"/>
                  <a:gd name="T79" fmla="*/ 1 h 6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1"/>
                  <a:gd name="T121" fmla="*/ 0 h 630"/>
                  <a:gd name="T122" fmla="*/ 561 w 561"/>
                  <a:gd name="T123" fmla="*/ 630 h 6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1" h="630">
                    <a:moveTo>
                      <a:pt x="6" y="31"/>
                    </a:moveTo>
                    <a:lnTo>
                      <a:pt x="0" y="30"/>
                    </a:lnTo>
                    <a:lnTo>
                      <a:pt x="72" y="58"/>
                    </a:lnTo>
                    <a:lnTo>
                      <a:pt x="134" y="87"/>
                    </a:lnTo>
                    <a:lnTo>
                      <a:pt x="188" y="115"/>
                    </a:lnTo>
                    <a:lnTo>
                      <a:pt x="234" y="145"/>
                    </a:lnTo>
                    <a:lnTo>
                      <a:pt x="274" y="175"/>
                    </a:lnTo>
                    <a:lnTo>
                      <a:pt x="309" y="206"/>
                    </a:lnTo>
                    <a:lnTo>
                      <a:pt x="339" y="237"/>
                    </a:lnTo>
                    <a:lnTo>
                      <a:pt x="366" y="271"/>
                    </a:lnTo>
                    <a:lnTo>
                      <a:pt x="389" y="307"/>
                    </a:lnTo>
                    <a:lnTo>
                      <a:pt x="411" y="344"/>
                    </a:lnTo>
                    <a:lnTo>
                      <a:pt x="429" y="386"/>
                    </a:lnTo>
                    <a:lnTo>
                      <a:pt x="449" y="428"/>
                    </a:lnTo>
                    <a:lnTo>
                      <a:pt x="468" y="473"/>
                    </a:lnTo>
                    <a:lnTo>
                      <a:pt x="488" y="522"/>
                    </a:lnTo>
                    <a:lnTo>
                      <a:pt x="509" y="574"/>
                    </a:lnTo>
                    <a:lnTo>
                      <a:pt x="533" y="630"/>
                    </a:lnTo>
                    <a:lnTo>
                      <a:pt x="561" y="617"/>
                    </a:lnTo>
                    <a:lnTo>
                      <a:pt x="537" y="563"/>
                    </a:lnTo>
                    <a:lnTo>
                      <a:pt x="516" y="511"/>
                    </a:lnTo>
                    <a:lnTo>
                      <a:pt x="496" y="462"/>
                    </a:lnTo>
                    <a:lnTo>
                      <a:pt x="477" y="415"/>
                    </a:lnTo>
                    <a:lnTo>
                      <a:pt x="457" y="373"/>
                    </a:lnTo>
                    <a:lnTo>
                      <a:pt x="437" y="331"/>
                    </a:lnTo>
                    <a:lnTo>
                      <a:pt x="415" y="291"/>
                    </a:lnTo>
                    <a:lnTo>
                      <a:pt x="390" y="254"/>
                    </a:lnTo>
                    <a:lnTo>
                      <a:pt x="363" y="218"/>
                    </a:lnTo>
                    <a:lnTo>
                      <a:pt x="331" y="184"/>
                    </a:lnTo>
                    <a:lnTo>
                      <a:pt x="294" y="151"/>
                    </a:lnTo>
                    <a:lnTo>
                      <a:pt x="252" y="119"/>
                    </a:lnTo>
                    <a:lnTo>
                      <a:pt x="203" y="89"/>
                    </a:lnTo>
                    <a:lnTo>
                      <a:pt x="147" y="59"/>
                    </a:lnTo>
                    <a:lnTo>
                      <a:pt x="83" y="30"/>
                    </a:lnTo>
                    <a:lnTo>
                      <a:pt x="11" y="1"/>
                    </a:lnTo>
                    <a:lnTo>
                      <a:pt x="6" y="0"/>
                    </a:lnTo>
                    <a:lnTo>
                      <a:pt x="11" y="1"/>
                    </a:lnTo>
                    <a:lnTo>
                      <a:pt x="9" y="0"/>
                    </a:lnTo>
                    <a:lnTo>
                      <a:pt x="6" y="0"/>
                    </a:lnTo>
                    <a:lnTo>
                      <a:pt x="6" y="31"/>
                    </a:lnTo>
                    <a:close/>
                  </a:path>
                </a:pathLst>
              </a:custGeom>
              <a:solidFill>
                <a:srgbClr val="000000"/>
              </a:solidFill>
              <a:ln w="12700" cmpd="sng">
                <a:solidFill>
                  <a:srgbClr val="000000"/>
                </a:solidFill>
                <a:round/>
                <a:headEnd/>
                <a:tailEnd/>
              </a:ln>
            </p:spPr>
            <p:txBody>
              <a:bodyPr/>
              <a:lstStyle/>
              <a:p>
                <a:endParaRPr lang="tr-TR"/>
              </a:p>
            </p:txBody>
          </p:sp>
          <p:sp>
            <p:nvSpPr>
              <p:cNvPr id="34871" name="Freeform 7"/>
              <p:cNvSpPr>
                <a:spLocks/>
              </p:cNvSpPr>
              <p:nvPr/>
            </p:nvSpPr>
            <p:spPr bwMode="auto">
              <a:xfrm>
                <a:off x="2255" y="1597"/>
                <a:ext cx="144" cy="8"/>
              </a:xfrm>
              <a:custGeom>
                <a:avLst/>
                <a:gdLst>
                  <a:gd name="T0" fmla="*/ 1 w 575"/>
                  <a:gd name="T1" fmla="*/ 0 h 31"/>
                  <a:gd name="T2" fmla="*/ 1 w 575"/>
                  <a:gd name="T3" fmla="*/ 1 h 31"/>
                  <a:gd name="T4" fmla="*/ 9 w 575"/>
                  <a:gd name="T5" fmla="*/ 1 h 31"/>
                  <a:gd name="T6" fmla="*/ 9 w 575"/>
                  <a:gd name="T7" fmla="*/ 0 h 31"/>
                  <a:gd name="T8" fmla="*/ 1 w 575"/>
                  <a:gd name="T9" fmla="*/ 0 h 31"/>
                  <a:gd name="T10" fmla="*/ 1 w 575"/>
                  <a:gd name="T11" fmla="*/ 1 h 31"/>
                  <a:gd name="T12" fmla="*/ 1 w 575"/>
                  <a:gd name="T13" fmla="*/ 0 h 31"/>
                  <a:gd name="T14" fmla="*/ 0 w 575"/>
                  <a:gd name="T15" fmla="*/ 0 h 31"/>
                  <a:gd name="T16" fmla="*/ 1 w 575"/>
                  <a:gd name="T17" fmla="*/ 1 h 31"/>
                  <a:gd name="T18" fmla="*/ 1 w 575"/>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5"/>
                  <a:gd name="T31" fmla="*/ 0 h 31"/>
                  <a:gd name="T32" fmla="*/ 575 w 57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5" h="31">
                    <a:moveTo>
                      <a:pt x="44" y="6"/>
                    </a:moveTo>
                    <a:lnTo>
                      <a:pt x="34" y="31"/>
                    </a:lnTo>
                    <a:lnTo>
                      <a:pt x="575" y="31"/>
                    </a:lnTo>
                    <a:lnTo>
                      <a:pt x="575" y="0"/>
                    </a:lnTo>
                    <a:lnTo>
                      <a:pt x="34" y="0"/>
                    </a:lnTo>
                    <a:lnTo>
                      <a:pt x="23" y="25"/>
                    </a:lnTo>
                    <a:lnTo>
                      <a:pt x="34" y="0"/>
                    </a:lnTo>
                    <a:lnTo>
                      <a:pt x="0" y="0"/>
                    </a:lnTo>
                    <a:lnTo>
                      <a:pt x="23" y="25"/>
                    </a:lnTo>
                    <a:lnTo>
                      <a:pt x="44" y="6"/>
                    </a:lnTo>
                    <a:close/>
                  </a:path>
                </a:pathLst>
              </a:custGeom>
              <a:solidFill>
                <a:srgbClr val="000000"/>
              </a:solidFill>
              <a:ln w="12700" cmpd="sng">
                <a:solidFill>
                  <a:srgbClr val="000000"/>
                </a:solidFill>
                <a:round/>
                <a:headEnd/>
                <a:tailEnd/>
              </a:ln>
            </p:spPr>
            <p:txBody>
              <a:bodyPr/>
              <a:lstStyle/>
              <a:p>
                <a:endParaRPr lang="tr-TR"/>
              </a:p>
            </p:txBody>
          </p:sp>
          <p:sp>
            <p:nvSpPr>
              <p:cNvPr id="34872" name="Freeform 8"/>
              <p:cNvSpPr>
                <a:spLocks/>
              </p:cNvSpPr>
              <p:nvPr/>
            </p:nvSpPr>
            <p:spPr bwMode="auto">
              <a:xfrm>
                <a:off x="2261" y="1599"/>
                <a:ext cx="74" cy="154"/>
              </a:xfrm>
              <a:custGeom>
                <a:avLst/>
                <a:gdLst>
                  <a:gd name="T0" fmla="*/ 5 w 296"/>
                  <a:gd name="T1" fmla="*/ 9 h 618"/>
                  <a:gd name="T2" fmla="*/ 5 w 296"/>
                  <a:gd name="T3" fmla="*/ 9 h 618"/>
                  <a:gd name="T4" fmla="*/ 5 w 296"/>
                  <a:gd name="T5" fmla="*/ 9 h 618"/>
                  <a:gd name="T6" fmla="*/ 5 w 296"/>
                  <a:gd name="T7" fmla="*/ 8 h 618"/>
                  <a:gd name="T8" fmla="*/ 5 w 296"/>
                  <a:gd name="T9" fmla="*/ 8 h 618"/>
                  <a:gd name="T10" fmla="*/ 4 w 296"/>
                  <a:gd name="T11" fmla="*/ 7 h 618"/>
                  <a:gd name="T12" fmla="*/ 4 w 296"/>
                  <a:gd name="T13" fmla="*/ 6 h 618"/>
                  <a:gd name="T14" fmla="*/ 4 w 296"/>
                  <a:gd name="T15" fmla="*/ 6 h 618"/>
                  <a:gd name="T16" fmla="*/ 4 w 296"/>
                  <a:gd name="T17" fmla="*/ 5 h 618"/>
                  <a:gd name="T18" fmla="*/ 3 w 296"/>
                  <a:gd name="T19" fmla="*/ 4 h 618"/>
                  <a:gd name="T20" fmla="*/ 3 w 296"/>
                  <a:gd name="T21" fmla="*/ 4 h 618"/>
                  <a:gd name="T22" fmla="*/ 3 w 296"/>
                  <a:gd name="T23" fmla="*/ 3 h 618"/>
                  <a:gd name="T24" fmla="*/ 2 w 296"/>
                  <a:gd name="T25" fmla="*/ 3 h 618"/>
                  <a:gd name="T26" fmla="*/ 2 w 296"/>
                  <a:gd name="T27" fmla="*/ 2 h 618"/>
                  <a:gd name="T28" fmla="*/ 2 w 296"/>
                  <a:gd name="T29" fmla="*/ 1 h 618"/>
                  <a:gd name="T30" fmla="*/ 1 w 296"/>
                  <a:gd name="T31" fmla="*/ 1 h 618"/>
                  <a:gd name="T32" fmla="*/ 1 w 296"/>
                  <a:gd name="T33" fmla="*/ 0 h 618"/>
                  <a:gd name="T34" fmla="*/ 0 w 296"/>
                  <a:gd name="T35" fmla="*/ 0 h 618"/>
                  <a:gd name="T36" fmla="*/ 0 w 296"/>
                  <a:gd name="T37" fmla="*/ 0 h 618"/>
                  <a:gd name="T38" fmla="*/ 1 w 296"/>
                  <a:gd name="T39" fmla="*/ 1 h 618"/>
                  <a:gd name="T40" fmla="*/ 1 w 296"/>
                  <a:gd name="T41" fmla="*/ 1 h 618"/>
                  <a:gd name="T42" fmla="*/ 1 w 296"/>
                  <a:gd name="T43" fmla="*/ 2 h 618"/>
                  <a:gd name="T44" fmla="*/ 2 w 296"/>
                  <a:gd name="T45" fmla="*/ 2 h 618"/>
                  <a:gd name="T46" fmla="*/ 2 w 296"/>
                  <a:gd name="T47" fmla="*/ 3 h 618"/>
                  <a:gd name="T48" fmla="*/ 2 w 296"/>
                  <a:gd name="T49" fmla="*/ 3 h 618"/>
                  <a:gd name="T50" fmla="*/ 3 w 296"/>
                  <a:gd name="T51" fmla="*/ 4 h 618"/>
                  <a:gd name="T52" fmla="*/ 3 w 296"/>
                  <a:gd name="T53" fmla="*/ 5 h 618"/>
                  <a:gd name="T54" fmla="*/ 3 w 296"/>
                  <a:gd name="T55" fmla="*/ 5 h 618"/>
                  <a:gd name="T56" fmla="*/ 4 w 296"/>
                  <a:gd name="T57" fmla="*/ 6 h 618"/>
                  <a:gd name="T58" fmla="*/ 4 w 296"/>
                  <a:gd name="T59" fmla="*/ 6 h 618"/>
                  <a:gd name="T60" fmla="*/ 4 w 296"/>
                  <a:gd name="T61" fmla="*/ 7 h 618"/>
                  <a:gd name="T62" fmla="*/ 4 w 296"/>
                  <a:gd name="T63" fmla="*/ 8 h 618"/>
                  <a:gd name="T64" fmla="*/ 4 w 296"/>
                  <a:gd name="T65" fmla="*/ 8 h 618"/>
                  <a:gd name="T66" fmla="*/ 4 w 296"/>
                  <a:gd name="T67" fmla="*/ 9 h 618"/>
                  <a:gd name="T68" fmla="*/ 4 w 296"/>
                  <a:gd name="T69" fmla="*/ 9 h 618"/>
                  <a:gd name="T70" fmla="*/ 4 w 296"/>
                  <a:gd name="T71" fmla="*/ 9 h 618"/>
                  <a:gd name="T72" fmla="*/ 5 w 296"/>
                  <a:gd name="T73" fmla="*/ 9 h 618"/>
                  <a:gd name="T74" fmla="*/ 5 w 296"/>
                  <a:gd name="T75" fmla="*/ 9 h 618"/>
                  <a:gd name="T76" fmla="*/ 5 w 296"/>
                  <a:gd name="T77" fmla="*/ 9 h 6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6"/>
                  <a:gd name="T118" fmla="*/ 0 h 618"/>
                  <a:gd name="T119" fmla="*/ 296 w 296"/>
                  <a:gd name="T120" fmla="*/ 618 h 6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6" h="618">
                    <a:moveTo>
                      <a:pt x="296" y="618"/>
                    </a:moveTo>
                    <a:lnTo>
                      <a:pt x="296" y="618"/>
                    </a:lnTo>
                    <a:lnTo>
                      <a:pt x="295" y="579"/>
                    </a:lnTo>
                    <a:lnTo>
                      <a:pt x="290" y="540"/>
                    </a:lnTo>
                    <a:lnTo>
                      <a:pt x="283" y="499"/>
                    </a:lnTo>
                    <a:lnTo>
                      <a:pt x="273" y="457"/>
                    </a:lnTo>
                    <a:lnTo>
                      <a:pt x="260" y="416"/>
                    </a:lnTo>
                    <a:lnTo>
                      <a:pt x="245" y="374"/>
                    </a:lnTo>
                    <a:lnTo>
                      <a:pt x="229" y="333"/>
                    </a:lnTo>
                    <a:lnTo>
                      <a:pt x="211" y="291"/>
                    </a:lnTo>
                    <a:lnTo>
                      <a:pt x="190" y="251"/>
                    </a:lnTo>
                    <a:lnTo>
                      <a:pt x="169" y="210"/>
                    </a:lnTo>
                    <a:lnTo>
                      <a:pt x="146" y="171"/>
                    </a:lnTo>
                    <a:lnTo>
                      <a:pt x="123" y="133"/>
                    </a:lnTo>
                    <a:lnTo>
                      <a:pt x="97" y="97"/>
                    </a:lnTo>
                    <a:lnTo>
                      <a:pt x="73" y="63"/>
                    </a:lnTo>
                    <a:lnTo>
                      <a:pt x="47" y="30"/>
                    </a:lnTo>
                    <a:lnTo>
                      <a:pt x="21" y="0"/>
                    </a:lnTo>
                    <a:lnTo>
                      <a:pt x="0" y="19"/>
                    </a:lnTo>
                    <a:lnTo>
                      <a:pt x="24" y="50"/>
                    </a:lnTo>
                    <a:lnTo>
                      <a:pt x="49" y="80"/>
                    </a:lnTo>
                    <a:lnTo>
                      <a:pt x="73" y="114"/>
                    </a:lnTo>
                    <a:lnTo>
                      <a:pt x="97" y="150"/>
                    </a:lnTo>
                    <a:lnTo>
                      <a:pt x="120" y="186"/>
                    </a:lnTo>
                    <a:lnTo>
                      <a:pt x="143" y="225"/>
                    </a:lnTo>
                    <a:lnTo>
                      <a:pt x="164" y="264"/>
                    </a:lnTo>
                    <a:lnTo>
                      <a:pt x="183" y="304"/>
                    </a:lnTo>
                    <a:lnTo>
                      <a:pt x="201" y="344"/>
                    </a:lnTo>
                    <a:lnTo>
                      <a:pt x="217" y="385"/>
                    </a:lnTo>
                    <a:lnTo>
                      <a:pt x="231" y="425"/>
                    </a:lnTo>
                    <a:lnTo>
                      <a:pt x="244" y="466"/>
                    </a:lnTo>
                    <a:lnTo>
                      <a:pt x="253" y="505"/>
                    </a:lnTo>
                    <a:lnTo>
                      <a:pt x="260" y="544"/>
                    </a:lnTo>
                    <a:lnTo>
                      <a:pt x="265" y="581"/>
                    </a:lnTo>
                    <a:lnTo>
                      <a:pt x="266" y="618"/>
                    </a:lnTo>
                    <a:lnTo>
                      <a:pt x="296" y="618"/>
                    </a:lnTo>
                    <a:close/>
                  </a:path>
                </a:pathLst>
              </a:custGeom>
              <a:solidFill>
                <a:srgbClr val="000000"/>
              </a:solidFill>
              <a:ln w="12700" cmpd="sng">
                <a:solidFill>
                  <a:srgbClr val="000000"/>
                </a:solidFill>
                <a:round/>
                <a:headEnd/>
                <a:tailEnd/>
              </a:ln>
            </p:spPr>
            <p:txBody>
              <a:bodyPr/>
              <a:lstStyle/>
              <a:p>
                <a:endParaRPr lang="tr-TR"/>
              </a:p>
            </p:txBody>
          </p:sp>
          <p:sp>
            <p:nvSpPr>
              <p:cNvPr id="34873" name="Freeform 9"/>
              <p:cNvSpPr>
                <a:spLocks/>
              </p:cNvSpPr>
              <p:nvPr/>
            </p:nvSpPr>
            <p:spPr bwMode="auto">
              <a:xfrm>
                <a:off x="2397" y="1752"/>
                <a:ext cx="141" cy="157"/>
              </a:xfrm>
              <a:custGeom>
                <a:avLst/>
                <a:gdLst>
                  <a:gd name="T0" fmla="*/ 9 w 563"/>
                  <a:gd name="T1" fmla="*/ 0 h 629"/>
                  <a:gd name="T2" fmla="*/ 8 w 563"/>
                  <a:gd name="T3" fmla="*/ 1 h 629"/>
                  <a:gd name="T4" fmla="*/ 8 w 563"/>
                  <a:gd name="T5" fmla="*/ 2 h 629"/>
                  <a:gd name="T6" fmla="*/ 7 w 563"/>
                  <a:gd name="T7" fmla="*/ 2 h 629"/>
                  <a:gd name="T8" fmla="*/ 7 w 563"/>
                  <a:gd name="T9" fmla="*/ 3 h 629"/>
                  <a:gd name="T10" fmla="*/ 6 w 563"/>
                  <a:gd name="T11" fmla="*/ 4 h 629"/>
                  <a:gd name="T12" fmla="*/ 6 w 563"/>
                  <a:gd name="T13" fmla="*/ 4 h 629"/>
                  <a:gd name="T14" fmla="*/ 6 w 563"/>
                  <a:gd name="T15" fmla="*/ 5 h 629"/>
                  <a:gd name="T16" fmla="*/ 5 w 563"/>
                  <a:gd name="T17" fmla="*/ 5 h 629"/>
                  <a:gd name="T18" fmla="*/ 5 w 563"/>
                  <a:gd name="T19" fmla="*/ 6 h 629"/>
                  <a:gd name="T20" fmla="*/ 4 w 563"/>
                  <a:gd name="T21" fmla="*/ 6 h 629"/>
                  <a:gd name="T22" fmla="*/ 4 w 563"/>
                  <a:gd name="T23" fmla="*/ 7 h 629"/>
                  <a:gd name="T24" fmla="*/ 3 w 563"/>
                  <a:gd name="T25" fmla="*/ 7 h 629"/>
                  <a:gd name="T26" fmla="*/ 2 w 563"/>
                  <a:gd name="T27" fmla="*/ 8 h 629"/>
                  <a:gd name="T28" fmla="*/ 2 w 563"/>
                  <a:gd name="T29" fmla="*/ 8 h 629"/>
                  <a:gd name="T30" fmla="*/ 1 w 563"/>
                  <a:gd name="T31" fmla="*/ 9 h 629"/>
                  <a:gd name="T32" fmla="*/ 0 w 563"/>
                  <a:gd name="T33" fmla="*/ 9 h 629"/>
                  <a:gd name="T34" fmla="*/ 0 w 563"/>
                  <a:gd name="T35" fmla="*/ 10 h 629"/>
                  <a:gd name="T36" fmla="*/ 1 w 563"/>
                  <a:gd name="T37" fmla="*/ 9 h 629"/>
                  <a:gd name="T38" fmla="*/ 2 w 563"/>
                  <a:gd name="T39" fmla="*/ 9 h 629"/>
                  <a:gd name="T40" fmla="*/ 3 w 563"/>
                  <a:gd name="T41" fmla="*/ 8 h 629"/>
                  <a:gd name="T42" fmla="*/ 3 w 563"/>
                  <a:gd name="T43" fmla="*/ 8 h 629"/>
                  <a:gd name="T44" fmla="*/ 4 w 563"/>
                  <a:gd name="T45" fmla="*/ 7 h 629"/>
                  <a:gd name="T46" fmla="*/ 4 w 563"/>
                  <a:gd name="T47" fmla="*/ 7 h 629"/>
                  <a:gd name="T48" fmla="*/ 5 w 563"/>
                  <a:gd name="T49" fmla="*/ 6 h 629"/>
                  <a:gd name="T50" fmla="*/ 5 w 563"/>
                  <a:gd name="T51" fmla="*/ 6 h 629"/>
                  <a:gd name="T52" fmla="*/ 6 w 563"/>
                  <a:gd name="T53" fmla="*/ 5 h 629"/>
                  <a:gd name="T54" fmla="*/ 6 w 563"/>
                  <a:gd name="T55" fmla="*/ 5 h 629"/>
                  <a:gd name="T56" fmla="*/ 7 w 563"/>
                  <a:gd name="T57" fmla="*/ 4 h 629"/>
                  <a:gd name="T58" fmla="*/ 7 w 563"/>
                  <a:gd name="T59" fmla="*/ 3 h 629"/>
                  <a:gd name="T60" fmla="*/ 8 w 563"/>
                  <a:gd name="T61" fmla="*/ 3 h 629"/>
                  <a:gd name="T62" fmla="*/ 8 w 563"/>
                  <a:gd name="T63" fmla="*/ 2 h 629"/>
                  <a:gd name="T64" fmla="*/ 9 w 563"/>
                  <a:gd name="T65" fmla="*/ 1 h 629"/>
                  <a:gd name="T66" fmla="*/ 9 w 563"/>
                  <a:gd name="T67" fmla="*/ 0 h 629"/>
                  <a:gd name="T68" fmla="*/ 9 w 563"/>
                  <a:gd name="T69" fmla="*/ 0 h 6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3"/>
                  <a:gd name="T106" fmla="*/ 0 h 629"/>
                  <a:gd name="T107" fmla="*/ 563 w 563"/>
                  <a:gd name="T108" fmla="*/ 629 h 6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3" h="629">
                    <a:moveTo>
                      <a:pt x="535" y="0"/>
                    </a:moveTo>
                    <a:lnTo>
                      <a:pt x="510" y="55"/>
                    </a:lnTo>
                    <a:lnTo>
                      <a:pt x="485" y="107"/>
                    </a:lnTo>
                    <a:lnTo>
                      <a:pt x="459" y="156"/>
                    </a:lnTo>
                    <a:lnTo>
                      <a:pt x="432" y="201"/>
                    </a:lnTo>
                    <a:lnTo>
                      <a:pt x="405" y="244"/>
                    </a:lnTo>
                    <a:lnTo>
                      <a:pt x="378" y="285"/>
                    </a:lnTo>
                    <a:lnTo>
                      <a:pt x="348" y="323"/>
                    </a:lnTo>
                    <a:lnTo>
                      <a:pt x="318" y="358"/>
                    </a:lnTo>
                    <a:lnTo>
                      <a:pt x="286" y="393"/>
                    </a:lnTo>
                    <a:lnTo>
                      <a:pt x="253" y="425"/>
                    </a:lnTo>
                    <a:lnTo>
                      <a:pt x="217" y="457"/>
                    </a:lnTo>
                    <a:lnTo>
                      <a:pt x="179" y="487"/>
                    </a:lnTo>
                    <a:lnTo>
                      <a:pt x="138" y="517"/>
                    </a:lnTo>
                    <a:lnTo>
                      <a:pt x="94" y="546"/>
                    </a:lnTo>
                    <a:lnTo>
                      <a:pt x="49" y="575"/>
                    </a:lnTo>
                    <a:lnTo>
                      <a:pt x="0" y="603"/>
                    </a:lnTo>
                    <a:lnTo>
                      <a:pt x="15" y="629"/>
                    </a:lnTo>
                    <a:lnTo>
                      <a:pt x="64" y="601"/>
                    </a:lnTo>
                    <a:lnTo>
                      <a:pt x="112" y="572"/>
                    </a:lnTo>
                    <a:lnTo>
                      <a:pt x="155" y="541"/>
                    </a:lnTo>
                    <a:lnTo>
                      <a:pt x="196" y="511"/>
                    </a:lnTo>
                    <a:lnTo>
                      <a:pt x="236" y="481"/>
                    </a:lnTo>
                    <a:lnTo>
                      <a:pt x="272" y="447"/>
                    </a:lnTo>
                    <a:lnTo>
                      <a:pt x="308" y="415"/>
                    </a:lnTo>
                    <a:lnTo>
                      <a:pt x="341" y="378"/>
                    </a:lnTo>
                    <a:lnTo>
                      <a:pt x="372" y="342"/>
                    </a:lnTo>
                    <a:lnTo>
                      <a:pt x="402" y="302"/>
                    </a:lnTo>
                    <a:lnTo>
                      <a:pt x="431" y="261"/>
                    </a:lnTo>
                    <a:lnTo>
                      <a:pt x="458" y="217"/>
                    </a:lnTo>
                    <a:lnTo>
                      <a:pt x="485" y="171"/>
                    </a:lnTo>
                    <a:lnTo>
                      <a:pt x="511" y="120"/>
                    </a:lnTo>
                    <a:lnTo>
                      <a:pt x="538" y="68"/>
                    </a:lnTo>
                    <a:lnTo>
                      <a:pt x="563" y="13"/>
                    </a:lnTo>
                    <a:lnTo>
                      <a:pt x="535" y="0"/>
                    </a:lnTo>
                    <a:close/>
                  </a:path>
                </a:pathLst>
              </a:custGeom>
              <a:solidFill>
                <a:srgbClr val="000000"/>
              </a:solidFill>
              <a:ln w="12700" cmpd="sng">
                <a:solidFill>
                  <a:srgbClr val="000000"/>
                </a:solidFill>
                <a:round/>
                <a:headEnd/>
                <a:tailEnd/>
              </a:ln>
            </p:spPr>
            <p:txBody>
              <a:bodyPr/>
              <a:lstStyle/>
              <a:p>
                <a:endParaRPr lang="tr-TR"/>
              </a:p>
            </p:txBody>
          </p:sp>
          <p:sp>
            <p:nvSpPr>
              <p:cNvPr id="34874" name="Freeform 10"/>
              <p:cNvSpPr>
                <a:spLocks/>
              </p:cNvSpPr>
              <p:nvPr/>
            </p:nvSpPr>
            <p:spPr bwMode="auto">
              <a:xfrm>
                <a:off x="1867" y="1531"/>
                <a:ext cx="139" cy="139"/>
              </a:xfrm>
              <a:custGeom>
                <a:avLst/>
                <a:gdLst>
                  <a:gd name="T0" fmla="*/ 8 w 557"/>
                  <a:gd name="T1" fmla="*/ 0 h 557"/>
                  <a:gd name="T2" fmla="*/ 8 w 557"/>
                  <a:gd name="T3" fmla="*/ 0 h 557"/>
                  <a:gd name="T4" fmla="*/ 8 w 557"/>
                  <a:gd name="T5" fmla="*/ 1 h 557"/>
                  <a:gd name="T6" fmla="*/ 8 w 557"/>
                  <a:gd name="T7" fmla="*/ 1 h 557"/>
                  <a:gd name="T8" fmla="*/ 8 w 557"/>
                  <a:gd name="T9" fmla="*/ 2 h 557"/>
                  <a:gd name="T10" fmla="*/ 7 w 557"/>
                  <a:gd name="T11" fmla="*/ 3 h 557"/>
                  <a:gd name="T12" fmla="*/ 7 w 557"/>
                  <a:gd name="T13" fmla="*/ 4 h 557"/>
                  <a:gd name="T14" fmla="*/ 7 w 557"/>
                  <a:gd name="T15" fmla="*/ 4 h 557"/>
                  <a:gd name="T16" fmla="*/ 6 w 557"/>
                  <a:gd name="T17" fmla="*/ 5 h 557"/>
                  <a:gd name="T18" fmla="*/ 6 w 557"/>
                  <a:gd name="T19" fmla="*/ 6 h 557"/>
                  <a:gd name="T20" fmla="*/ 5 w 557"/>
                  <a:gd name="T21" fmla="*/ 6 h 557"/>
                  <a:gd name="T22" fmla="*/ 4 w 557"/>
                  <a:gd name="T23" fmla="*/ 7 h 557"/>
                  <a:gd name="T24" fmla="*/ 4 w 557"/>
                  <a:gd name="T25" fmla="*/ 7 h 557"/>
                  <a:gd name="T26" fmla="*/ 3 w 557"/>
                  <a:gd name="T27" fmla="*/ 7 h 557"/>
                  <a:gd name="T28" fmla="*/ 2 w 557"/>
                  <a:gd name="T29" fmla="*/ 8 h 557"/>
                  <a:gd name="T30" fmla="*/ 1 w 557"/>
                  <a:gd name="T31" fmla="*/ 8 h 557"/>
                  <a:gd name="T32" fmla="*/ 1 w 557"/>
                  <a:gd name="T33" fmla="*/ 8 h 557"/>
                  <a:gd name="T34" fmla="*/ 0 w 557"/>
                  <a:gd name="T35" fmla="*/ 8 h 557"/>
                  <a:gd name="T36" fmla="*/ 0 w 557"/>
                  <a:gd name="T37" fmla="*/ 9 h 557"/>
                  <a:gd name="T38" fmla="*/ 1 w 557"/>
                  <a:gd name="T39" fmla="*/ 8 h 557"/>
                  <a:gd name="T40" fmla="*/ 2 w 557"/>
                  <a:gd name="T41" fmla="*/ 8 h 557"/>
                  <a:gd name="T42" fmla="*/ 2 w 557"/>
                  <a:gd name="T43" fmla="*/ 8 h 557"/>
                  <a:gd name="T44" fmla="*/ 3 w 557"/>
                  <a:gd name="T45" fmla="*/ 8 h 557"/>
                  <a:gd name="T46" fmla="*/ 4 w 557"/>
                  <a:gd name="T47" fmla="*/ 7 h 557"/>
                  <a:gd name="T48" fmla="*/ 5 w 557"/>
                  <a:gd name="T49" fmla="*/ 7 h 557"/>
                  <a:gd name="T50" fmla="*/ 5 w 557"/>
                  <a:gd name="T51" fmla="*/ 7 h 557"/>
                  <a:gd name="T52" fmla="*/ 6 w 557"/>
                  <a:gd name="T53" fmla="*/ 6 h 557"/>
                  <a:gd name="T54" fmla="*/ 7 w 557"/>
                  <a:gd name="T55" fmla="*/ 5 h 557"/>
                  <a:gd name="T56" fmla="*/ 7 w 557"/>
                  <a:gd name="T57" fmla="*/ 5 h 557"/>
                  <a:gd name="T58" fmla="*/ 7 w 557"/>
                  <a:gd name="T59" fmla="*/ 4 h 557"/>
                  <a:gd name="T60" fmla="*/ 8 w 557"/>
                  <a:gd name="T61" fmla="*/ 3 h 557"/>
                  <a:gd name="T62" fmla="*/ 8 w 557"/>
                  <a:gd name="T63" fmla="*/ 2 h 557"/>
                  <a:gd name="T64" fmla="*/ 8 w 557"/>
                  <a:gd name="T65" fmla="*/ 2 h 557"/>
                  <a:gd name="T66" fmla="*/ 8 w 557"/>
                  <a:gd name="T67" fmla="*/ 1 h 557"/>
                  <a:gd name="T68" fmla="*/ 9 w 557"/>
                  <a:gd name="T69" fmla="*/ 0 h 557"/>
                  <a:gd name="T70" fmla="*/ 9 w 557"/>
                  <a:gd name="T71" fmla="*/ 0 h 557"/>
                  <a:gd name="T72" fmla="*/ 8 w 557"/>
                  <a:gd name="T73" fmla="*/ 0 h 5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7"/>
                  <a:gd name="T112" fmla="*/ 0 h 557"/>
                  <a:gd name="T113" fmla="*/ 557 w 557"/>
                  <a:gd name="T114" fmla="*/ 557 h 5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7" h="557">
                    <a:moveTo>
                      <a:pt x="526" y="0"/>
                    </a:moveTo>
                    <a:lnTo>
                      <a:pt x="526" y="0"/>
                    </a:lnTo>
                    <a:lnTo>
                      <a:pt x="523" y="54"/>
                    </a:lnTo>
                    <a:lnTo>
                      <a:pt x="515" y="105"/>
                    </a:lnTo>
                    <a:lnTo>
                      <a:pt x="502" y="156"/>
                    </a:lnTo>
                    <a:lnTo>
                      <a:pt x="485" y="205"/>
                    </a:lnTo>
                    <a:lnTo>
                      <a:pt x="462" y="250"/>
                    </a:lnTo>
                    <a:lnTo>
                      <a:pt x="435" y="294"/>
                    </a:lnTo>
                    <a:lnTo>
                      <a:pt x="405" y="335"/>
                    </a:lnTo>
                    <a:lnTo>
                      <a:pt x="371" y="371"/>
                    </a:lnTo>
                    <a:lnTo>
                      <a:pt x="335" y="405"/>
                    </a:lnTo>
                    <a:lnTo>
                      <a:pt x="294" y="435"/>
                    </a:lnTo>
                    <a:lnTo>
                      <a:pt x="250" y="462"/>
                    </a:lnTo>
                    <a:lnTo>
                      <a:pt x="205" y="485"/>
                    </a:lnTo>
                    <a:lnTo>
                      <a:pt x="156" y="502"/>
                    </a:lnTo>
                    <a:lnTo>
                      <a:pt x="105" y="515"/>
                    </a:lnTo>
                    <a:lnTo>
                      <a:pt x="54" y="523"/>
                    </a:lnTo>
                    <a:lnTo>
                      <a:pt x="0" y="526"/>
                    </a:lnTo>
                    <a:lnTo>
                      <a:pt x="0" y="557"/>
                    </a:lnTo>
                    <a:lnTo>
                      <a:pt x="56" y="553"/>
                    </a:lnTo>
                    <a:lnTo>
                      <a:pt x="112" y="546"/>
                    </a:lnTo>
                    <a:lnTo>
                      <a:pt x="165" y="531"/>
                    </a:lnTo>
                    <a:lnTo>
                      <a:pt x="216" y="513"/>
                    </a:lnTo>
                    <a:lnTo>
                      <a:pt x="265" y="488"/>
                    </a:lnTo>
                    <a:lnTo>
                      <a:pt x="311" y="461"/>
                    </a:lnTo>
                    <a:lnTo>
                      <a:pt x="354" y="429"/>
                    </a:lnTo>
                    <a:lnTo>
                      <a:pt x="393" y="393"/>
                    </a:lnTo>
                    <a:lnTo>
                      <a:pt x="429" y="354"/>
                    </a:lnTo>
                    <a:lnTo>
                      <a:pt x="461" y="311"/>
                    </a:lnTo>
                    <a:lnTo>
                      <a:pt x="488" y="265"/>
                    </a:lnTo>
                    <a:lnTo>
                      <a:pt x="513" y="216"/>
                    </a:lnTo>
                    <a:lnTo>
                      <a:pt x="531" y="165"/>
                    </a:lnTo>
                    <a:lnTo>
                      <a:pt x="546" y="112"/>
                    </a:lnTo>
                    <a:lnTo>
                      <a:pt x="553" y="57"/>
                    </a:lnTo>
                    <a:lnTo>
                      <a:pt x="557" y="0"/>
                    </a:lnTo>
                    <a:lnTo>
                      <a:pt x="526" y="0"/>
                    </a:lnTo>
                    <a:close/>
                  </a:path>
                </a:pathLst>
              </a:custGeom>
              <a:solidFill>
                <a:srgbClr val="000000"/>
              </a:solidFill>
              <a:ln w="12700" cmpd="sng">
                <a:solidFill>
                  <a:srgbClr val="000000"/>
                </a:solidFill>
                <a:round/>
                <a:headEnd/>
                <a:tailEnd/>
              </a:ln>
            </p:spPr>
            <p:txBody>
              <a:bodyPr/>
              <a:lstStyle/>
              <a:p>
                <a:endParaRPr lang="tr-TR"/>
              </a:p>
            </p:txBody>
          </p:sp>
          <p:sp>
            <p:nvSpPr>
              <p:cNvPr id="34875" name="Freeform 11"/>
              <p:cNvSpPr>
                <a:spLocks/>
              </p:cNvSpPr>
              <p:nvPr/>
            </p:nvSpPr>
            <p:spPr bwMode="auto">
              <a:xfrm>
                <a:off x="1867" y="1392"/>
                <a:ext cx="139" cy="139"/>
              </a:xfrm>
              <a:custGeom>
                <a:avLst/>
                <a:gdLst>
                  <a:gd name="T0" fmla="*/ 0 w 557"/>
                  <a:gd name="T1" fmla="*/ 1 h 556"/>
                  <a:gd name="T2" fmla="*/ 1 w 557"/>
                  <a:gd name="T3" fmla="*/ 1 h 556"/>
                  <a:gd name="T4" fmla="*/ 1 w 557"/>
                  <a:gd name="T5" fmla="*/ 1 h 556"/>
                  <a:gd name="T6" fmla="*/ 2 w 557"/>
                  <a:gd name="T7" fmla="*/ 1 h 556"/>
                  <a:gd name="T8" fmla="*/ 3 w 557"/>
                  <a:gd name="T9" fmla="*/ 1 h 556"/>
                  <a:gd name="T10" fmla="*/ 4 w 557"/>
                  <a:gd name="T11" fmla="*/ 2 h 556"/>
                  <a:gd name="T12" fmla="*/ 4 w 557"/>
                  <a:gd name="T13" fmla="*/ 2 h 556"/>
                  <a:gd name="T14" fmla="*/ 5 w 557"/>
                  <a:gd name="T15" fmla="*/ 3 h 556"/>
                  <a:gd name="T16" fmla="*/ 6 w 557"/>
                  <a:gd name="T17" fmla="*/ 3 h 556"/>
                  <a:gd name="T18" fmla="*/ 6 w 557"/>
                  <a:gd name="T19" fmla="*/ 4 h 556"/>
                  <a:gd name="T20" fmla="*/ 7 w 557"/>
                  <a:gd name="T21" fmla="*/ 4 h 556"/>
                  <a:gd name="T22" fmla="*/ 7 w 557"/>
                  <a:gd name="T23" fmla="*/ 5 h 556"/>
                  <a:gd name="T24" fmla="*/ 7 w 557"/>
                  <a:gd name="T25" fmla="*/ 6 h 556"/>
                  <a:gd name="T26" fmla="*/ 8 w 557"/>
                  <a:gd name="T27" fmla="*/ 6 h 556"/>
                  <a:gd name="T28" fmla="*/ 8 w 557"/>
                  <a:gd name="T29" fmla="*/ 7 h 556"/>
                  <a:gd name="T30" fmla="*/ 8 w 557"/>
                  <a:gd name="T31" fmla="*/ 8 h 556"/>
                  <a:gd name="T32" fmla="*/ 8 w 557"/>
                  <a:gd name="T33" fmla="*/ 9 h 556"/>
                  <a:gd name="T34" fmla="*/ 9 w 557"/>
                  <a:gd name="T35" fmla="*/ 9 h 556"/>
                  <a:gd name="T36" fmla="*/ 8 w 557"/>
                  <a:gd name="T37" fmla="*/ 8 h 556"/>
                  <a:gd name="T38" fmla="*/ 8 w 557"/>
                  <a:gd name="T39" fmla="*/ 7 h 556"/>
                  <a:gd name="T40" fmla="*/ 8 w 557"/>
                  <a:gd name="T41" fmla="*/ 6 h 556"/>
                  <a:gd name="T42" fmla="*/ 8 w 557"/>
                  <a:gd name="T43" fmla="*/ 5 h 556"/>
                  <a:gd name="T44" fmla="*/ 7 w 557"/>
                  <a:gd name="T45" fmla="*/ 5 h 556"/>
                  <a:gd name="T46" fmla="*/ 7 w 557"/>
                  <a:gd name="T47" fmla="*/ 4 h 556"/>
                  <a:gd name="T48" fmla="*/ 7 w 557"/>
                  <a:gd name="T49" fmla="*/ 3 h 556"/>
                  <a:gd name="T50" fmla="*/ 6 w 557"/>
                  <a:gd name="T51" fmla="*/ 3 h 556"/>
                  <a:gd name="T52" fmla="*/ 5 w 557"/>
                  <a:gd name="T53" fmla="*/ 2 h 556"/>
                  <a:gd name="T54" fmla="*/ 5 w 557"/>
                  <a:gd name="T55" fmla="*/ 2 h 556"/>
                  <a:gd name="T56" fmla="*/ 4 w 557"/>
                  <a:gd name="T57" fmla="*/ 1 h 556"/>
                  <a:gd name="T58" fmla="*/ 3 w 557"/>
                  <a:gd name="T59" fmla="*/ 1 h 556"/>
                  <a:gd name="T60" fmla="*/ 2 w 557"/>
                  <a:gd name="T61" fmla="*/ 1 h 556"/>
                  <a:gd name="T62" fmla="*/ 2 w 557"/>
                  <a:gd name="T63" fmla="*/ 0 h 556"/>
                  <a:gd name="T64" fmla="*/ 1 w 557"/>
                  <a:gd name="T65" fmla="*/ 0 h 556"/>
                  <a:gd name="T66" fmla="*/ 0 w 557"/>
                  <a:gd name="T67" fmla="*/ 0 h 556"/>
                  <a:gd name="T68" fmla="*/ 0 w 557"/>
                  <a:gd name="T69" fmla="*/ 1 h 5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7"/>
                  <a:gd name="T106" fmla="*/ 0 h 556"/>
                  <a:gd name="T107" fmla="*/ 557 w 557"/>
                  <a:gd name="T108" fmla="*/ 556 h 5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7" h="556">
                    <a:moveTo>
                      <a:pt x="0" y="30"/>
                    </a:moveTo>
                    <a:lnTo>
                      <a:pt x="54" y="34"/>
                    </a:lnTo>
                    <a:lnTo>
                      <a:pt x="105" y="41"/>
                    </a:lnTo>
                    <a:lnTo>
                      <a:pt x="156" y="54"/>
                    </a:lnTo>
                    <a:lnTo>
                      <a:pt x="205" y="72"/>
                    </a:lnTo>
                    <a:lnTo>
                      <a:pt x="250" y="94"/>
                    </a:lnTo>
                    <a:lnTo>
                      <a:pt x="294" y="121"/>
                    </a:lnTo>
                    <a:lnTo>
                      <a:pt x="335" y="152"/>
                    </a:lnTo>
                    <a:lnTo>
                      <a:pt x="371" y="185"/>
                    </a:lnTo>
                    <a:lnTo>
                      <a:pt x="405" y="222"/>
                    </a:lnTo>
                    <a:lnTo>
                      <a:pt x="435" y="263"/>
                    </a:lnTo>
                    <a:lnTo>
                      <a:pt x="462" y="306"/>
                    </a:lnTo>
                    <a:lnTo>
                      <a:pt x="485" y="352"/>
                    </a:lnTo>
                    <a:lnTo>
                      <a:pt x="502" y="400"/>
                    </a:lnTo>
                    <a:lnTo>
                      <a:pt x="515" y="451"/>
                    </a:lnTo>
                    <a:lnTo>
                      <a:pt x="523" y="502"/>
                    </a:lnTo>
                    <a:lnTo>
                      <a:pt x="526" y="556"/>
                    </a:lnTo>
                    <a:lnTo>
                      <a:pt x="557" y="556"/>
                    </a:lnTo>
                    <a:lnTo>
                      <a:pt x="553" y="500"/>
                    </a:lnTo>
                    <a:lnTo>
                      <a:pt x="546" y="445"/>
                    </a:lnTo>
                    <a:lnTo>
                      <a:pt x="531" y="392"/>
                    </a:lnTo>
                    <a:lnTo>
                      <a:pt x="513" y="341"/>
                    </a:lnTo>
                    <a:lnTo>
                      <a:pt x="488" y="291"/>
                    </a:lnTo>
                    <a:lnTo>
                      <a:pt x="461" y="246"/>
                    </a:lnTo>
                    <a:lnTo>
                      <a:pt x="429" y="202"/>
                    </a:lnTo>
                    <a:lnTo>
                      <a:pt x="393" y="163"/>
                    </a:lnTo>
                    <a:lnTo>
                      <a:pt x="354" y="128"/>
                    </a:lnTo>
                    <a:lnTo>
                      <a:pt x="311" y="95"/>
                    </a:lnTo>
                    <a:lnTo>
                      <a:pt x="265" y="68"/>
                    </a:lnTo>
                    <a:lnTo>
                      <a:pt x="216" y="43"/>
                    </a:lnTo>
                    <a:lnTo>
                      <a:pt x="165" y="26"/>
                    </a:lnTo>
                    <a:lnTo>
                      <a:pt x="112" y="11"/>
                    </a:lnTo>
                    <a:lnTo>
                      <a:pt x="56" y="3"/>
                    </a:lnTo>
                    <a:lnTo>
                      <a:pt x="0" y="0"/>
                    </a:lnTo>
                    <a:lnTo>
                      <a:pt x="0" y="30"/>
                    </a:lnTo>
                    <a:close/>
                  </a:path>
                </a:pathLst>
              </a:custGeom>
              <a:solidFill>
                <a:srgbClr val="000000"/>
              </a:solidFill>
              <a:ln w="12700" cmpd="sng">
                <a:solidFill>
                  <a:srgbClr val="000000"/>
                </a:solidFill>
                <a:round/>
                <a:headEnd/>
                <a:tailEnd/>
              </a:ln>
            </p:spPr>
            <p:txBody>
              <a:bodyPr/>
              <a:lstStyle/>
              <a:p>
                <a:endParaRPr lang="tr-TR"/>
              </a:p>
            </p:txBody>
          </p:sp>
          <p:sp>
            <p:nvSpPr>
              <p:cNvPr id="34876" name="Freeform 12"/>
              <p:cNvSpPr>
                <a:spLocks/>
              </p:cNvSpPr>
              <p:nvPr/>
            </p:nvSpPr>
            <p:spPr bwMode="auto">
              <a:xfrm>
                <a:off x="1728" y="1392"/>
                <a:ext cx="139" cy="8"/>
              </a:xfrm>
              <a:custGeom>
                <a:avLst/>
                <a:gdLst>
                  <a:gd name="T0" fmla="*/ 1 w 556"/>
                  <a:gd name="T1" fmla="*/ 0 h 30"/>
                  <a:gd name="T2" fmla="*/ 0 w 556"/>
                  <a:gd name="T3" fmla="*/ 1 h 30"/>
                  <a:gd name="T4" fmla="*/ 9 w 556"/>
                  <a:gd name="T5" fmla="*/ 1 h 30"/>
                  <a:gd name="T6" fmla="*/ 9 w 556"/>
                  <a:gd name="T7" fmla="*/ 0 h 30"/>
                  <a:gd name="T8" fmla="*/ 0 w 556"/>
                  <a:gd name="T9" fmla="*/ 0 h 30"/>
                  <a:gd name="T10" fmla="*/ 0 w 556"/>
                  <a:gd name="T11" fmla="*/ 0 h 30"/>
                  <a:gd name="T12" fmla="*/ 0 w 556"/>
                  <a:gd name="T13" fmla="*/ 0 h 30"/>
                  <a:gd name="T14" fmla="*/ 0 w 556"/>
                  <a:gd name="T15" fmla="*/ 0 h 30"/>
                  <a:gd name="T16" fmla="*/ 0 w 556"/>
                  <a:gd name="T17" fmla="*/ 0 h 30"/>
                  <a:gd name="T18" fmla="*/ 1 w 556"/>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6"/>
                  <a:gd name="T31" fmla="*/ 0 h 30"/>
                  <a:gd name="T32" fmla="*/ 556 w 55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6" h="30">
                    <a:moveTo>
                      <a:pt x="30" y="15"/>
                    </a:moveTo>
                    <a:lnTo>
                      <a:pt x="15" y="30"/>
                    </a:lnTo>
                    <a:lnTo>
                      <a:pt x="556" y="30"/>
                    </a:lnTo>
                    <a:lnTo>
                      <a:pt x="556" y="0"/>
                    </a:lnTo>
                    <a:lnTo>
                      <a:pt x="15" y="0"/>
                    </a:lnTo>
                    <a:lnTo>
                      <a:pt x="0" y="15"/>
                    </a:lnTo>
                    <a:lnTo>
                      <a:pt x="15" y="0"/>
                    </a:lnTo>
                    <a:lnTo>
                      <a:pt x="0" y="0"/>
                    </a:lnTo>
                    <a:lnTo>
                      <a:pt x="0" y="15"/>
                    </a:lnTo>
                    <a:lnTo>
                      <a:pt x="30" y="15"/>
                    </a:lnTo>
                    <a:close/>
                  </a:path>
                </a:pathLst>
              </a:custGeom>
              <a:solidFill>
                <a:srgbClr val="000000"/>
              </a:solidFill>
              <a:ln w="12700" cmpd="sng">
                <a:solidFill>
                  <a:srgbClr val="000000"/>
                </a:solidFill>
                <a:round/>
                <a:headEnd/>
                <a:tailEnd/>
              </a:ln>
            </p:spPr>
            <p:txBody>
              <a:bodyPr/>
              <a:lstStyle/>
              <a:p>
                <a:endParaRPr lang="tr-TR"/>
              </a:p>
            </p:txBody>
          </p:sp>
          <p:sp>
            <p:nvSpPr>
              <p:cNvPr id="34877" name="Freeform 13"/>
              <p:cNvSpPr>
                <a:spLocks/>
              </p:cNvSpPr>
              <p:nvPr/>
            </p:nvSpPr>
            <p:spPr bwMode="auto">
              <a:xfrm>
                <a:off x="1728" y="1396"/>
                <a:ext cx="7" cy="274"/>
              </a:xfrm>
              <a:custGeom>
                <a:avLst/>
                <a:gdLst>
                  <a:gd name="T0" fmla="*/ 0 w 30"/>
                  <a:gd name="T1" fmla="*/ 16 h 1098"/>
                  <a:gd name="T2" fmla="*/ 0 w 30"/>
                  <a:gd name="T3" fmla="*/ 17 h 1098"/>
                  <a:gd name="T4" fmla="*/ 0 w 30"/>
                  <a:gd name="T5" fmla="*/ 0 h 1098"/>
                  <a:gd name="T6" fmla="*/ 0 w 30"/>
                  <a:gd name="T7" fmla="*/ 0 h 1098"/>
                  <a:gd name="T8" fmla="*/ 0 w 30"/>
                  <a:gd name="T9" fmla="*/ 17 h 1098"/>
                  <a:gd name="T10" fmla="*/ 0 w 30"/>
                  <a:gd name="T11" fmla="*/ 17 h 1098"/>
                  <a:gd name="T12" fmla="*/ 0 w 30"/>
                  <a:gd name="T13" fmla="*/ 17 h 1098"/>
                  <a:gd name="T14" fmla="*/ 0 w 30"/>
                  <a:gd name="T15" fmla="*/ 17 h 1098"/>
                  <a:gd name="T16" fmla="*/ 0 w 30"/>
                  <a:gd name="T17" fmla="*/ 17 h 1098"/>
                  <a:gd name="T18" fmla="*/ 0 w 30"/>
                  <a:gd name="T19" fmla="*/ 16 h 10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098"/>
                  <a:gd name="T32" fmla="*/ 30 w 30"/>
                  <a:gd name="T33" fmla="*/ 1098 h 10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098">
                    <a:moveTo>
                      <a:pt x="15" y="1067"/>
                    </a:moveTo>
                    <a:lnTo>
                      <a:pt x="30" y="1082"/>
                    </a:lnTo>
                    <a:lnTo>
                      <a:pt x="30" y="0"/>
                    </a:lnTo>
                    <a:lnTo>
                      <a:pt x="0" y="0"/>
                    </a:lnTo>
                    <a:lnTo>
                      <a:pt x="0" y="1082"/>
                    </a:lnTo>
                    <a:lnTo>
                      <a:pt x="15" y="1098"/>
                    </a:lnTo>
                    <a:lnTo>
                      <a:pt x="0" y="1082"/>
                    </a:lnTo>
                    <a:lnTo>
                      <a:pt x="0" y="1098"/>
                    </a:lnTo>
                    <a:lnTo>
                      <a:pt x="15" y="1098"/>
                    </a:lnTo>
                    <a:lnTo>
                      <a:pt x="15" y="1067"/>
                    </a:lnTo>
                    <a:close/>
                  </a:path>
                </a:pathLst>
              </a:custGeom>
              <a:solidFill>
                <a:srgbClr val="000000"/>
              </a:solidFill>
              <a:ln w="12700" cmpd="sng">
                <a:solidFill>
                  <a:srgbClr val="000000"/>
                </a:solidFill>
                <a:round/>
                <a:headEnd/>
                <a:tailEnd/>
              </a:ln>
            </p:spPr>
            <p:txBody>
              <a:bodyPr/>
              <a:lstStyle/>
              <a:p>
                <a:endParaRPr lang="tr-TR"/>
              </a:p>
            </p:txBody>
          </p:sp>
          <p:sp>
            <p:nvSpPr>
              <p:cNvPr id="34878" name="Freeform 14"/>
              <p:cNvSpPr>
                <a:spLocks/>
              </p:cNvSpPr>
              <p:nvPr/>
            </p:nvSpPr>
            <p:spPr bwMode="auto">
              <a:xfrm>
                <a:off x="1732" y="1663"/>
                <a:ext cx="135" cy="7"/>
              </a:xfrm>
              <a:custGeom>
                <a:avLst/>
                <a:gdLst>
                  <a:gd name="T0" fmla="*/ 8 w 541"/>
                  <a:gd name="T1" fmla="*/ 0 h 31"/>
                  <a:gd name="T2" fmla="*/ 8 w 541"/>
                  <a:gd name="T3" fmla="*/ 0 h 31"/>
                  <a:gd name="T4" fmla="*/ 0 w 541"/>
                  <a:gd name="T5" fmla="*/ 0 h 31"/>
                  <a:gd name="T6" fmla="*/ 0 w 541"/>
                  <a:gd name="T7" fmla="*/ 0 h 31"/>
                  <a:gd name="T8" fmla="*/ 8 w 541"/>
                  <a:gd name="T9" fmla="*/ 0 h 31"/>
                  <a:gd name="T10" fmla="*/ 8 w 541"/>
                  <a:gd name="T11" fmla="*/ 0 h 31"/>
                  <a:gd name="T12" fmla="*/ 0 60000 65536"/>
                  <a:gd name="T13" fmla="*/ 0 60000 65536"/>
                  <a:gd name="T14" fmla="*/ 0 60000 65536"/>
                  <a:gd name="T15" fmla="*/ 0 60000 65536"/>
                  <a:gd name="T16" fmla="*/ 0 60000 65536"/>
                  <a:gd name="T17" fmla="*/ 0 60000 65536"/>
                  <a:gd name="T18" fmla="*/ 0 w 541"/>
                  <a:gd name="T19" fmla="*/ 0 h 31"/>
                  <a:gd name="T20" fmla="*/ 541 w 54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41" h="31">
                    <a:moveTo>
                      <a:pt x="541" y="15"/>
                    </a:moveTo>
                    <a:lnTo>
                      <a:pt x="541" y="0"/>
                    </a:lnTo>
                    <a:lnTo>
                      <a:pt x="0" y="0"/>
                    </a:lnTo>
                    <a:lnTo>
                      <a:pt x="0" y="31"/>
                    </a:lnTo>
                    <a:lnTo>
                      <a:pt x="541" y="31"/>
                    </a:lnTo>
                    <a:lnTo>
                      <a:pt x="541" y="15"/>
                    </a:lnTo>
                    <a:close/>
                  </a:path>
                </a:pathLst>
              </a:custGeom>
              <a:solidFill>
                <a:srgbClr val="000000"/>
              </a:solidFill>
              <a:ln w="12700" cmpd="sng">
                <a:solidFill>
                  <a:srgbClr val="000000"/>
                </a:solidFill>
                <a:round/>
                <a:headEnd/>
                <a:tailEnd/>
              </a:ln>
            </p:spPr>
            <p:txBody>
              <a:bodyPr/>
              <a:lstStyle/>
              <a:p>
                <a:endParaRPr lang="tr-TR"/>
              </a:p>
            </p:txBody>
          </p:sp>
          <p:sp>
            <p:nvSpPr>
              <p:cNvPr id="34879" name="Freeform 15"/>
              <p:cNvSpPr>
                <a:spLocks/>
              </p:cNvSpPr>
              <p:nvPr/>
            </p:nvSpPr>
            <p:spPr bwMode="auto">
              <a:xfrm>
                <a:off x="2002" y="1528"/>
                <a:ext cx="170" cy="7"/>
              </a:xfrm>
              <a:custGeom>
                <a:avLst/>
                <a:gdLst>
                  <a:gd name="T0" fmla="*/ 0 w 677"/>
                  <a:gd name="T1" fmla="*/ 0 h 30"/>
                  <a:gd name="T2" fmla="*/ 0 w 677"/>
                  <a:gd name="T3" fmla="*/ 0 h 30"/>
                  <a:gd name="T4" fmla="*/ 11 w 677"/>
                  <a:gd name="T5" fmla="*/ 0 h 30"/>
                  <a:gd name="T6" fmla="*/ 11 w 677"/>
                  <a:gd name="T7" fmla="*/ 0 h 30"/>
                  <a:gd name="T8" fmla="*/ 0 w 677"/>
                  <a:gd name="T9" fmla="*/ 0 h 30"/>
                  <a:gd name="T10" fmla="*/ 0 w 677"/>
                  <a:gd name="T11" fmla="*/ 0 h 30"/>
                  <a:gd name="T12" fmla="*/ 0 60000 65536"/>
                  <a:gd name="T13" fmla="*/ 0 60000 65536"/>
                  <a:gd name="T14" fmla="*/ 0 60000 65536"/>
                  <a:gd name="T15" fmla="*/ 0 60000 65536"/>
                  <a:gd name="T16" fmla="*/ 0 60000 65536"/>
                  <a:gd name="T17" fmla="*/ 0 60000 65536"/>
                  <a:gd name="T18" fmla="*/ 0 w 677"/>
                  <a:gd name="T19" fmla="*/ 0 h 30"/>
                  <a:gd name="T20" fmla="*/ 677 w 67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677" h="30">
                    <a:moveTo>
                      <a:pt x="0" y="15"/>
                    </a:moveTo>
                    <a:lnTo>
                      <a:pt x="0" y="30"/>
                    </a:lnTo>
                    <a:lnTo>
                      <a:pt x="677" y="30"/>
                    </a:lnTo>
                    <a:lnTo>
                      <a:pt x="677" y="0"/>
                    </a:lnTo>
                    <a:lnTo>
                      <a:pt x="0" y="0"/>
                    </a:lnTo>
                    <a:lnTo>
                      <a:pt x="0" y="15"/>
                    </a:lnTo>
                    <a:close/>
                  </a:path>
                </a:pathLst>
              </a:custGeom>
              <a:solidFill>
                <a:srgbClr val="000000"/>
              </a:solidFill>
              <a:ln w="12700" cmpd="sng">
                <a:solidFill>
                  <a:srgbClr val="000000"/>
                </a:solidFill>
                <a:round/>
                <a:headEnd/>
                <a:tailEnd/>
              </a:ln>
            </p:spPr>
            <p:txBody>
              <a:bodyPr/>
              <a:lstStyle/>
              <a:p>
                <a:endParaRPr lang="tr-TR"/>
              </a:p>
            </p:txBody>
          </p:sp>
          <p:sp>
            <p:nvSpPr>
              <p:cNvPr id="34880" name="Freeform 16"/>
              <p:cNvSpPr>
                <a:spLocks/>
              </p:cNvSpPr>
              <p:nvPr/>
            </p:nvSpPr>
            <p:spPr bwMode="auto">
              <a:xfrm>
                <a:off x="2255" y="1753"/>
                <a:ext cx="80" cy="156"/>
              </a:xfrm>
              <a:custGeom>
                <a:avLst/>
                <a:gdLst>
                  <a:gd name="T0" fmla="*/ 1 w 319"/>
                  <a:gd name="T1" fmla="*/ 9 h 624"/>
                  <a:gd name="T2" fmla="*/ 1 w 319"/>
                  <a:gd name="T3" fmla="*/ 10 h 624"/>
                  <a:gd name="T4" fmla="*/ 1 w 319"/>
                  <a:gd name="T5" fmla="*/ 9 h 624"/>
                  <a:gd name="T6" fmla="*/ 2 w 319"/>
                  <a:gd name="T7" fmla="*/ 9 h 624"/>
                  <a:gd name="T8" fmla="*/ 2 w 319"/>
                  <a:gd name="T9" fmla="*/ 8 h 624"/>
                  <a:gd name="T10" fmla="*/ 2 w 319"/>
                  <a:gd name="T11" fmla="*/ 8 h 624"/>
                  <a:gd name="T12" fmla="*/ 3 w 319"/>
                  <a:gd name="T13" fmla="*/ 7 h 624"/>
                  <a:gd name="T14" fmla="*/ 3 w 319"/>
                  <a:gd name="T15" fmla="*/ 6 h 624"/>
                  <a:gd name="T16" fmla="*/ 3 w 319"/>
                  <a:gd name="T17" fmla="*/ 6 h 624"/>
                  <a:gd name="T18" fmla="*/ 4 w 319"/>
                  <a:gd name="T19" fmla="*/ 5 h 624"/>
                  <a:gd name="T20" fmla="*/ 4 w 319"/>
                  <a:gd name="T21" fmla="*/ 4 h 624"/>
                  <a:gd name="T22" fmla="*/ 4 w 319"/>
                  <a:gd name="T23" fmla="*/ 4 h 624"/>
                  <a:gd name="T24" fmla="*/ 5 w 319"/>
                  <a:gd name="T25" fmla="*/ 3 h 624"/>
                  <a:gd name="T26" fmla="*/ 5 w 319"/>
                  <a:gd name="T27" fmla="*/ 3 h 624"/>
                  <a:gd name="T28" fmla="*/ 5 w 319"/>
                  <a:gd name="T29" fmla="*/ 2 h 624"/>
                  <a:gd name="T30" fmla="*/ 5 w 319"/>
                  <a:gd name="T31" fmla="*/ 1 h 624"/>
                  <a:gd name="T32" fmla="*/ 5 w 319"/>
                  <a:gd name="T33" fmla="*/ 1 h 624"/>
                  <a:gd name="T34" fmla="*/ 5 w 319"/>
                  <a:gd name="T35" fmla="*/ 0 h 624"/>
                  <a:gd name="T36" fmla="*/ 5 w 319"/>
                  <a:gd name="T37" fmla="*/ 0 h 624"/>
                  <a:gd name="T38" fmla="*/ 5 w 319"/>
                  <a:gd name="T39" fmla="*/ 1 h 624"/>
                  <a:gd name="T40" fmla="*/ 5 w 319"/>
                  <a:gd name="T41" fmla="*/ 1 h 624"/>
                  <a:gd name="T42" fmla="*/ 4 w 319"/>
                  <a:gd name="T43" fmla="*/ 2 h 624"/>
                  <a:gd name="T44" fmla="*/ 4 w 319"/>
                  <a:gd name="T45" fmla="*/ 2 h 624"/>
                  <a:gd name="T46" fmla="*/ 4 w 319"/>
                  <a:gd name="T47" fmla="*/ 3 h 624"/>
                  <a:gd name="T48" fmla="*/ 4 w 319"/>
                  <a:gd name="T49" fmla="*/ 4 h 624"/>
                  <a:gd name="T50" fmla="*/ 4 w 319"/>
                  <a:gd name="T51" fmla="*/ 4 h 624"/>
                  <a:gd name="T52" fmla="*/ 3 w 319"/>
                  <a:gd name="T53" fmla="*/ 5 h 624"/>
                  <a:gd name="T54" fmla="*/ 3 w 319"/>
                  <a:gd name="T55" fmla="*/ 6 h 624"/>
                  <a:gd name="T56" fmla="*/ 3 w 319"/>
                  <a:gd name="T57" fmla="*/ 6 h 624"/>
                  <a:gd name="T58" fmla="*/ 2 w 319"/>
                  <a:gd name="T59" fmla="*/ 7 h 624"/>
                  <a:gd name="T60" fmla="*/ 2 w 319"/>
                  <a:gd name="T61" fmla="*/ 7 h 624"/>
                  <a:gd name="T62" fmla="*/ 2 w 319"/>
                  <a:gd name="T63" fmla="*/ 8 h 624"/>
                  <a:gd name="T64" fmla="*/ 1 w 319"/>
                  <a:gd name="T65" fmla="*/ 9 h 624"/>
                  <a:gd name="T66" fmla="*/ 1 w 319"/>
                  <a:gd name="T67" fmla="*/ 9 h 624"/>
                  <a:gd name="T68" fmla="*/ 1 w 319"/>
                  <a:gd name="T69" fmla="*/ 10 h 624"/>
                  <a:gd name="T70" fmla="*/ 1 w 319"/>
                  <a:gd name="T71" fmla="*/ 10 h 624"/>
                  <a:gd name="T72" fmla="*/ 1 w 319"/>
                  <a:gd name="T73" fmla="*/ 10 h 624"/>
                  <a:gd name="T74" fmla="*/ 0 w 319"/>
                  <a:gd name="T75" fmla="*/ 10 h 624"/>
                  <a:gd name="T76" fmla="*/ 1 w 319"/>
                  <a:gd name="T77" fmla="*/ 10 h 624"/>
                  <a:gd name="T78" fmla="*/ 1 w 319"/>
                  <a:gd name="T79" fmla="*/ 9 h 6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9"/>
                  <a:gd name="T121" fmla="*/ 0 h 624"/>
                  <a:gd name="T122" fmla="*/ 319 w 319"/>
                  <a:gd name="T123" fmla="*/ 624 h 6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9" h="624">
                    <a:moveTo>
                      <a:pt x="34" y="594"/>
                    </a:moveTo>
                    <a:lnTo>
                      <a:pt x="44" y="619"/>
                    </a:lnTo>
                    <a:lnTo>
                      <a:pt x="70" y="588"/>
                    </a:lnTo>
                    <a:lnTo>
                      <a:pt x="95" y="555"/>
                    </a:lnTo>
                    <a:lnTo>
                      <a:pt x="121" y="519"/>
                    </a:lnTo>
                    <a:lnTo>
                      <a:pt x="145" y="481"/>
                    </a:lnTo>
                    <a:lnTo>
                      <a:pt x="169" y="442"/>
                    </a:lnTo>
                    <a:lnTo>
                      <a:pt x="191" y="401"/>
                    </a:lnTo>
                    <a:lnTo>
                      <a:pt x="212" y="360"/>
                    </a:lnTo>
                    <a:lnTo>
                      <a:pt x="232" y="319"/>
                    </a:lnTo>
                    <a:lnTo>
                      <a:pt x="250" y="276"/>
                    </a:lnTo>
                    <a:lnTo>
                      <a:pt x="266" y="233"/>
                    </a:lnTo>
                    <a:lnTo>
                      <a:pt x="280" y="191"/>
                    </a:lnTo>
                    <a:lnTo>
                      <a:pt x="293" y="151"/>
                    </a:lnTo>
                    <a:lnTo>
                      <a:pt x="304" y="110"/>
                    </a:lnTo>
                    <a:lnTo>
                      <a:pt x="312" y="71"/>
                    </a:lnTo>
                    <a:lnTo>
                      <a:pt x="317" y="34"/>
                    </a:lnTo>
                    <a:lnTo>
                      <a:pt x="319" y="0"/>
                    </a:lnTo>
                    <a:lnTo>
                      <a:pt x="289" y="0"/>
                    </a:lnTo>
                    <a:lnTo>
                      <a:pt x="287" y="32"/>
                    </a:lnTo>
                    <a:lnTo>
                      <a:pt x="281" y="67"/>
                    </a:lnTo>
                    <a:lnTo>
                      <a:pt x="274" y="104"/>
                    </a:lnTo>
                    <a:lnTo>
                      <a:pt x="265" y="142"/>
                    </a:lnTo>
                    <a:lnTo>
                      <a:pt x="252" y="183"/>
                    </a:lnTo>
                    <a:lnTo>
                      <a:pt x="238" y="223"/>
                    </a:lnTo>
                    <a:lnTo>
                      <a:pt x="222" y="265"/>
                    </a:lnTo>
                    <a:lnTo>
                      <a:pt x="204" y="306"/>
                    </a:lnTo>
                    <a:lnTo>
                      <a:pt x="184" y="347"/>
                    </a:lnTo>
                    <a:lnTo>
                      <a:pt x="165" y="388"/>
                    </a:lnTo>
                    <a:lnTo>
                      <a:pt x="143" y="427"/>
                    </a:lnTo>
                    <a:lnTo>
                      <a:pt x="119" y="466"/>
                    </a:lnTo>
                    <a:lnTo>
                      <a:pt x="95" y="502"/>
                    </a:lnTo>
                    <a:lnTo>
                      <a:pt x="71" y="537"/>
                    </a:lnTo>
                    <a:lnTo>
                      <a:pt x="47" y="569"/>
                    </a:lnTo>
                    <a:lnTo>
                      <a:pt x="23" y="599"/>
                    </a:lnTo>
                    <a:lnTo>
                      <a:pt x="34" y="624"/>
                    </a:lnTo>
                    <a:lnTo>
                      <a:pt x="23" y="599"/>
                    </a:lnTo>
                    <a:lnTo>
                      <a:pt x="0" y="624"/>
                    </a:lnTo>
                    <a:lnTo>
                      <a:pt x="34" y="624"/>
                    </a:lnTo>
                    <a:lnTo>
                      <a:pt x="34" y="594"/>
                    </a:lnTo>
                    <a:close/>
                  </a:path>
                </a:pathLst>
              </a:custGeom>
              <a:solidFill>
                <a:srgbClr val="000000"/>
              </a:solidFill>
              <a:ln w="12700" cmpd="sng">
                <a:solidFill>
                  <a:srgbClr val="000000"/>
                </a:solidFill>
                <a:round/>
                <a:headEnd/>
                <a:tailEnd/>
              </a:ln>
            </p:spPr>
            <p:txBody>
              <a:bodyPr/>
              <a:lstStyle/>
              <a:p>
                <a:endParaRPr lang="tr-TR"/>
              </a:p>
            </p:txBody>
          </p:sp>
          <p:sp>
            <p:nvSpPr>
              <p:cNvPr id="34881" name="Freeform 17"/>
              <p:cNvSpPr>
                <a:spLocks/>
              </p:cNvSpPr>
              <p:nvPr/>
            </p:nvSpPr>
            <p:spPr bwMode="auto">
              <a:xfrm>
                <a:off x="2264" y="1902"/>
                <a:ext cx="137" cy="7"/>
              </a:xfrm>
              <a:custGeom>
                <a:avLst/>
                <a:gdLst>
                  <a:gd name="T0" fmla="*/ 8 w 548"/>
                  <a:gd name="T1" fmla="*/ 0 h 30"/>
                  <a:gd name="T2" fmla="*/ 9 w 548"/>
                  <a:gd name="T3" fmla="*/ 0 h 30"/>
                  <a:gd name="T4" fmla="*/ 8 w 548"/>
                  <a:gd name="T5" fmla="*/ 0 h 30"/>
                  <a:gd name="T6" fmla="*/ 8 w 548"/>
                  <a:gd name="T7" fmla="*/ 0 h 30"/>
                  <a:gd name="T8" fmla="*/ 7 w 548"/>
                  <a:gd name="T9" fmla="*/ 0 h 30"/>
                  <a:gd name="T10" fmla="*/ 6 w 548"/>
                  <a:gd name="T11" fmla="*/ 0 h 30"/>
                  <a:gd name="T12" fmla="*/ 6 w 548"/>
                  <a:gd name="T13" fmla="*/ 0 h 30"/>
                  <a:gd name="T14" fmla="*/ 5 w 548"/>
                  <a:gd name="T15" fmla="*/ 0 h 30"/>
                  <a:gd name="T16" fmla="*/ 5 w 548"/>
                  <a:gd name="T17" fmla="*/ 0 h 30"/>
                  <a:gd name="T18" fmla="*/ 4 w 548"/>
                  <a:gd name="T19" fmla="*/ 0 h 30"/>
                  <a:gd name="T20" fmla="*/ 4 w 548"/>
                  <a:gd name="T21" fmla="*/ 0 h 30"/>
                  <a:gd name="T22" fmla="*/ 3 w 548"/>
                  <a:gd name="T23" fmla="*/ 0 h 30"/>
                  <a:gd name="T24" fmla="*/ 3 w 548"/>
                  <a:gd name="T25" fmla="*/ 0 h 30"/>
                  <a:gd name="T26" fmla="*/ 2 w 548"/>
                  <a:gd name="T27" fmla="*/ 0 h 30"/>
                  <a:gd name="T28" fmla="*/ 2 w 548"/>
                  <a:gd name="T29" fmla="*/ 0 h 30"/>
                  <a:gd name="T30" fmla="*/ 1 w 548"/>
                  <a:gd name="T31" fmla="*/ 0 h 30"/>
                  <a:gd name="T32" fmla="*/ 1 w 548"/>
                  <a:gd name="T33" fmla="*/ 0 h 30"/>
                  <a:gd name="T34" fmla="*/ 0 w 548"/>
                  <a:gd name="T35" fmla="*/ 0 h 30"/>
                  <a:gd name="T36" fmla="*/ 0 w 548"/>
                  <a:gd name="T37" fmla="*/ 0 h 30"/>
                  <a:gd name="T38" fmla="*/ 1 w 548"/>
                  <a:gd name="T39" fmla="*/ 0 h 30"/>
                  <a:gd name="T40" fmla="*/ 1 w 548"/>
                  <a:gd name="T41" fmla="*/ 0 h 30"/>
                  <a:gd name="T42" fmla="*/ 2 w 548"/>
                  <a:gd name="T43" fmla="*/ 0 h 30"/>
                  <a:gd name="T44" fmla="*/ 2 w 548"/>
                  <a:gd name="T45" fmla="*/ 0 h 30"/>
                  <a:gd name="T46" fmla="*/ 3 w 548"/>
                  <a:gd name="T47" fmla="*/ 0 h 30"/>
                  <a:gd name="T48" fmla="*/ 3 w 548"/>
                  <a:gd name="T49" fmla="*/ 0 h 30"/>
                  <a:gd name="T50" fmla="*/ 4 w 548"/>
                  <a:gd name="T51" fmla="*/ 0 h 30"/>
                  <a:gd name="T52" fmla="*/ 4 w 548"/>
                  <a:gd name="T53" fmla="*/ 0 h 30"/>
                  <a:gd name="T54" fmla="*/ 5 w 548"/>
                  <a:gd name="T55" fmla="*/ 0 h 30"/>
                  <a:gd name="T56" fmla="*/ 5 w 548"/>
                  <a:gd name="T57" fmla="*/ 0 h 30"/>
                  <a:gd name="T58" fmla="*/ 6 w 548"/>
                  <a:gd name="T59" fmla="*/ 0 h 30"/>
                  <a:gd name="T60" fmla="*/ 6 w 548"/>
                  <a:gd name="T61" fmla="*/ 0 h 30"/>
                  <a:gd name="T62" fmla="*/ 7 w 548"/>
                  <a:gd name="T63" fmla="*/ 0 h 30"/>
                  <a:gd name="T64" fmla="*/ 8 w 548"/>
                  <a:gd name="T65" fmla="*/ 0 h 30"/>
                  <a:gd name="T66" fmla="*/ 8 w 548"/>
                  <a:gd name="T67" fmla="*/ 0 h 30"/>
                  <a:gd name="T68" fmla="*/ 9 w 548"/>
                  <a:gd name="T69" fmla="*/ 0 h 30"/>
                  <a:gd name="T70" fmla="*/ 9 w 548"/>
                  <a:gd name="T71" fmla="*/ 0 h 30"/>
                  <a:gd name="T72" fmla="*/ 9 w 548"/>
                  <a:gd name="T73" fmla="*/ 0 h 30"/>
                  <a:gd name="T74" fmla="*/ 9 w 548"/>
                  <a:gd name="T75" fmla="*/ 0 h 30"/>
                  <a:gd name="T76" fmla="*/ 9 w 548"/>
                  <a:gd name="T77" fmla="*/ 0 h 30"/>
                  <a:gd name="T78" fmla="*/ 8 w 548"/>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8"/>
                  <a:gd name="T121" fmla="*/ 0 h 30"/>
                  <a:gd name="T122" fmla="*/ 548 w 548"/>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8" h="30">
                    <a:moveTo>
                      <a:pt x="533" y="2"/>
                    </a:moveTo>
                    <a:lnTo>
                      <a:pt x="541" y="0"/>
                    </a:lnTo>
                    <a:lnTo>
                      <a:pt x="507" y="0"/>
                    </a:lnTo>
                    <a:lnTo>
                      <a:pt x="473" y="0"/>
                    </a:lnTo>
                    <a:lnTo>
                      <a:pt x="439" y="0"/>
                    </a:lnTo>
                    <a:lnTo>
                      <a:pt x="406" y="0"/>
                    </a:lnTo>
                    <a:lnTo>
                      <a:pt x="371" y="0"/>
                    </a:lnTo>
                    <a:lnTo>
                      <a:pt x="337" y="0"/>
                    </a:lnTo>
                    <a:lnTo>
                      <a:pt x="304" y="0"/>
                    </a:lnTo>
                    <a:lnTo>
                      <a:pt x="270" y="0"/>
                    </a:lnTo>
                    <a:lnTo>
                      <a:pt x="236" y="0"/>
                    </a:lnTo>
                    <a:lnTo>
                      <a:pt x="202" y="0"/>
                    </a:lnTo>
                    <a:lnTo>
                      <a:pt x="168" y="0"/>
                    </a:lnTo>
                    <a:lnTo>
                      <a:pt x="135" y="0"/>
                    </a:lnTo>
                    <a:lnTo>
                      <a:pt x="100" y="0"/>
                    </a:lnTo>
                    <a:lnTo>
                      <a:pt x="67" y="0"/>
                    </a:lnTo>
                    <a:lnTo>
                      <a:pt x="33" y="0"/>
                    </a:lnTo>
                    <a:lnTo>
                      <a:pt x="0" y="0"/>
                    </a:lnTo>
                    <a:lnTo>
                      <a:pt x="0" y="30"/>
                    </a:lnTo>
                    <a:lnTo>
                      <a:pt x="33" y="30"/>
                    </a:lnTo>
                    <a:lnTo>
                      <a:pt x="67" y="30"/>
                    </a:lnTo>
                    <a:lnTo>
                      <a:pt x="100" y="30"/>
                    </a:lnTo>
                    <a:lnTo>
                      <a:pt x="135" y="30"/>
                    </a:lnTo>
                    <a:lnTo>
                      <a:pt x="168" y="30"/>
                    </a:lnTo>
                    <a:lnTo>
                      <a:pt x="202" y="30"/>
                    </a:lnTo>
                    <a:lnTo>
                      <a:pt x="236" y="30"/>
                    </a:lnTo>
                    <a:lnTo>
                      <a:pt x="270" y="30"/>
                    </a:lnTo>
                    <a:lnTo>
                      <a:pt x="304" y="30"/>
                    </a:lnTo>
                    <a:lnTo>
                      <a:pt x="337" y="30"/>
                    </a:lnTo>
                    <a:lnTo>
                      <a:pt x="371" y="30"/>
                    </a:lnTo>
                    <a:lnTo>
                      <a:pt x="406" y="30"/>
                    </a:lnTo>
                    <a:lnTo>
                      <a:pt x="439" y="30"/>
                    </a:lnTo>
                    <a:lnTo>
                      <a:pt x="473" y="30"/>
                    </a:lnTo>
                    <a:lnTo>
                      <a:pt x="507" y="30"/>
                    </a:lnTo>
                    <a:lnTo>
                      <a:pt x="541" y="30"/>
                    </a:lnTo>
                    <a:lnTo>
                      <a:pt x="548" y="28"/>
                    </a:lnTo>
                    <a:lnTo>
                      <a:pt x="541" y="30"/>
                    </a:lnTo>
                    <a:lnTo>
                      <a:pt x="545" y="30"/>
                    </a:lnTo>
                    <a:lnTo>
                      <a:pt x="548" y="28"/>
                    </a:lnTo>
                    <a:lnTo>
                      <a:pt x="533" y="2"/>
                    </a:lnTo>
                    <a:close/>
                  </a:path>
                </a:pathLst>
              </a:custGeom>
              <a:solidFill>
                <a:srgbClr val="000000"/>
              </a:solidFill>
              <a:ln w="12700" cmpd="sng">
                <a:solidFill>
                  <a:srgbClr val="000000"/>
                </a:solidFill>
                <a:round/>
                <a:headEnd/>
                <a:tailEnd/>
              </a:ln>
            </p:spPr>
            <p:txBody>
              <a:bodyPr/>
              <a:lstStyle/>
              <a:p>
                <a:endParaRPr lang="tr-TR"/>
              </a:p>
            </p:txBody>
          </p:sp>
          <p:grpSp>
            <p:nvGrpSpPr>
              <p:cNvPr id="34882" name="Group 18"/>
              <p:cNvGrpSpPr>
                <a:grpSpLocks/>
              </p:cNvGrpSpPr>
              <p:nvPr/>
            </p:nvGrpSpPr>
            <p:grpSpPr bwMode="auto">
              <a:xfrm>
                <a:off x="1728" y="1824"/>
                <a:ext cx="278" cy="278"/>
                <a:chOff x="1728" y="1728"/>
                <a:chExt cx="278" cy="278"/>
              </a:xfrm>
            </p:grpSpPr>
            <p:sp>
              <p:nvSpPr>
                <p:cNvPr id="34895" name="Freeform 19"/>
                <p:cNvSpPr>
                  <a:spLocks/>
                </p:cNvSpPr>
                <p:nvPr/>
              </p:nvSpPr>
              <p:spPr bwMode="auto">
                <a:xfrm>
                  <a:off x="1867" y="1867"/>
                  <a:ext cx="139" cy="139"/>
                </a:xfrm>
                <a:custGeom>
                  <a:avLst/>
                  <a:gdLst>
                    <a:gd name="T0" fmla="*/ 8 w 557"/>
                    <a:gd name="T1" fmla="*/ 0 h 556"/>
                    <a:gd name="T2" fmla="*/ 8 w 557"/>
                    <a:gd name="T3" fmla="*/ 0 h 556"/>
                    <a:gd name="T4" fmla="*/ 8 w 557"/>
                    <a:gd name="T5" fmla="*/ 1 h 556"/>
                    <a:gd name="T6" fmla="*/ 8 w 557"/>
                    <a:gd name="T7" fmla="*/ 2 h 556"/>
                    <a:gd name="T8" fmla="*/ 8 w 557"/>
                    <a:gd name="T9" fmla="*/ 3 h 556"/>
                    <a:gd name="T10" fmla="*/ 7 w 557"/>
                    <a:gd name="T11" fmla="*/ 3 h 556"/>
                    <a:gd name="T12" fmla="*/ 7 w 557"/>
                    <a:gd name="T13" fmla="*/ 4 h 556"/>
                    <a:gd name="T14" fmla="*/ 7 w 557"/>
                    <a:gd name="T15" fmla="*/ 5 h 556"/>
                    <a:gd name="T16" fmla="*/ 6 w 557"/>
                    <a:gd name="T17" fmla="*/ 5 h 556"/>
                    <a:gd name="T18" fmla="*/ 6 w 557"/>
                    <a:gd name="T19" fmla="*/ 6 h 556"/>
                    <a:gd name="T20" fmla="*/ 5 w 557"/>
                    <a:gd name="T21" fmla="*/ 6 h 556"/>
                    <a:gd name="T22" fmla="*/ 4 w 557"/>
                    <a:gd name="T23" fmla="*/ 7 h 556"/>
                    <a:gd name="T24" fmla="*/ 4 w 557"/>
                    <a:gd name="T25" fmla="*/ 7 h 556"/>
                    <a:gd name="T26" fmla="*/ 3 w 557"/>
                    <a:gd name="T27" fmla="*/ 8 h 556"/>
                    <a:gd name="T28" fmla="*/ 2 w 557"/>
                    <a:gd name="T29" fmla="*/ 8 h 556"/>
                    <a:gd name="T30" fmla="*/ 1 w 557"/>
                    <a:gd name="T31" fmla="*/ 8 h 556"/>
                    <a:gd name="T32" fmla="*/ 1 w 557"/>
                    <a:gd name="T33" fmla="*/ 8 h 556"/>
                    <a:gd name="T34" fmla="*/ 0 w 557"/>
                    <a:gd name="T35" fmla="*/ 8 h 556"/>
                    <a:gd name="T36" fmla="*/ 0 w 557"/>
                    <a:gd name="T37" fmla="*/ 9 h 556"/>
                    <a:gd name="T38" fmla="*/ 1 w 557"/>
                    <a:gd name="T39" fmla="*/ 9 h 556"/>
                    <a:gd name="T40" fmla="*/ 2 w 557"/>
                    <a:gd name="T41" fmla="*/ 9 h 556"/>
                    <a:gd name="T42" fmla="*/ 2 w 557"/>
                    <a:gd name="T43" fmla="*/ 8 h 556"/>
                    <a:gd name="T44" fmla="*/ 3 w 557"/>
                    <a:gd name="T45" fmla="*/ 8 h 556"/>
                    <a:gd name="T46" fmla="*/ 4 w 557"/>
                    <a:gd name="T47" fmla="*/ 8 h 556"/>
                    <a:gd name="T48" fmla="*/ 5 w 557"/>
                    <a:gd name="T49" fmla="*/ 7 h 556"/>
                    <a:gd name="T50" fmla="*/ 5 w 557"/>
                    <a:gd name="T51" fmla="*/ 7 h 556"/>
                    <a:gd name="T52" fmla="*/ 6 w 557"/>
                    <a:gd name="T53" fmla="*/ 6 h 556"/>
                    <a:gd name="T54" fmla="*/ 7 w 557"/>
                    <a:gd name="T55" fmla="*/ 6 h 556"/>
                    <a:gd name="T56" fmla="*/ 7 w 557"/>
                    <a:gd name="T57" fmla="*/ 5 h 556"/>
                    <a:gd name="T58" fmla="*/ 7 w 557"/>
                    <a:gd name="T59" fmla="*/ 4 h 556"/>
                    <a:gd name="T60" fmla="*/ 8 w 557"/>
                    <a:gd name="T61" fmla="*/ 4 h 556"/>
                    <a:gd name="T62" fmla="*/ 8 w 557"/>
                    <a:gd name="T63" fmla="*/ 3 h 556"/>
                    <a:gd name="T64" fmla="*/ 8 w 557"/>
                    <a:gd name="T65" fmla="*/ 2 h 556"/>
                    <a:gd name="T66" fmla="*/ 8 w 557"/>
                    <a:gd name="T67" fmla="*/ 1 h 556"/>
                    <a:gd name="T68" fmla="*/ 9 w 557"/>
                    <a:gd name="T69" fmla="*/ 0 h 556"/>
                    <a:gd name="T70" fmla="*/ 9 w 557"/>
                    <a:gd name="T71" fmla="*/ 0 h 556"/>
                    <a:gd name="T72" fmla="*/ 8 w 557"/>
                    <a:gd name="T73" fmla="*/ 0 h 5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7"/>
                    <a:gd name="T112" fmla="*/ 0 h 556"/>
                    <a:gd name="T113" fmla="*/ 557 w 557"/>
                    <a:gd name="T114" fmla="*/ 556 h 5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7" h="556">
                      <a:moveTo>
                        <a:pt x="526" y="0"/>
                      </a:moveTo>
                      <a:lnTo>
                        <a:pt x="526" y="0"/>
                      </a:lnTo>
                      <a:lnTo>
                        <a:pt x="523" y="54"/>
                      </a:lnTo>
                      <a:lnTo>
                        <a:pt x="515" y="105"/>
                      </a:lnTo>
                      <a:lnTo>
                        <a:pt x="502" y="156"/>
                      </a:lnTo>
                      <a:lnTo>
                        <a:pt x="485" y="205"/>
                      </a:lnTo>
                      <a:lnTo>
                        <a:pt x="462" y="250"/>
                      </a:lnTo>
                      <a:lnTo>
                        <a:pt x="435" y="293"/>
                      </a:lnTo>
                      <a:lnTo>
                        <a:pt x="405" y="334"/>
                      </a:lnTo>
                      <a:lnTo>
                        <a:pt x="371" y="371"/>
                      </a:lnTo>
                      <a:lnTo>
                        <a:pt x="335" y="405"/>
                      </a:lnTo>
                      <a:lnTo>
                        <a:pt x="294" y="435"/>
                      </a:lnTo>
                      <a:lnTo>
                        <a:pt x="250" y="462"/>
                      </a:lnTo>
                      <a:lnTo>
                        <a:pt x="205" y="485"/>
                      </a:lnTo>
                      <a:lnTo>
                        <a:pt x="156" y="502"/>
                      </a:lnTo>
                      <a:lnTo>
                        <a:pt x="105" y="515"/>
                      </a:lnTo>
                      <a:lnTo>
                        <a:pt x="54" y="523"/>
                      </a:lnTo>
                      <a:lnTo>
                        <a:pt x="0" y="526"/>
                      </a:lnTo>
                      <a:lnTo>
                        <a:pt x="0" y="556"/>
                      </a:lnTo>
                      <a:lnTo>
                        <a:pt x="56" y="553"/>
                      </a:lnTo>
                      <a:lnTo>
                        <a:pt x="112" y="545"/>
                      </a:lnTo>
                      <a:lnTo>
                        <a:pt x="165" y="530"/>
                      </a:lnTo>
                      <a:lnTo>
                        <a:pt x="216" y="513"/>
                      </a:lnTo>
                      <a:lnTo>
                        <a:pt x="265" y="488"/>
                      </a:lnTo>
                      <a:lnTo>
                        <a:pt x="311" y="461"/>
                      </a:lnTo>
                      <a:lnTo>
                        <a:pt x="354" y="429"/>
                      </a:lnTo>
                      <a:lnTo>
                        <a:pt x="393" y="393"/>
                      </a:lnTo>
                      <a:lnTo>
                        <a:pt x="429" y="354"/>
                      </a:lnTo>
                      <a:lnTo>
                        <a:pt x="461" y="311"/>
                      </a:lnTo>
                      <a:lnTo>
                        <a:pt x="488" y="265"/>
                      </a:lnTo>
                      <a:lnTo>
                        <a:pt x="513" y="215"/>
                      </a:lnTo>
                      <a:lnTo>
                        <a:pt x="531" y="165"/>
                      </a:lnTo>
                      <a:lnTo>
                        <a:pt x="546" y="112"/>
                      </a:lnTo>
                      <a:lnTo>
                        <a:pt x="553" y="56"/>
                      </a:lnTo>
                      <a:lnTo>
                        <a:pt x="557" y="0"/>
                      </a:lnTo>
                      <a:lnTo>
                        <a:pt x="526" y="0"/>
                      </a:lnTo>
                      <a:close/>
                    </a:path>
                  </a:pathLst>
                </a:custGeom>
                <a:solidFill>
                  <a:srgbClr val="000000"/>
                </a:solidFill>
                <a:ln w="12700" cmpd="sng">
                  <a:solidFill>
                    <a:srgbClr val="000000"/>
                  </a:solidFill>
                  <a:round/>
                  <a:headEnd/>
                  <a:tailEnd/>
                </a:ln>
              </p:spPr>
              <p:txBody>
                <a:bodyPr/>
                <a:lstStyle/>
                <a:p>
                  <a:endParaRPr lang="tr-TR"/>
                </a:p>
              </p:txBody>
            </p:sp>
            <p:sp>
              <p:nvSpPr>
                <p:cNvPr id="34896" name="Freeform 20"/>
                <p:cNvSpPr>
                  <a:spLocks/>
                </p:cNvSpPr>
                <p:nvPr/>
              </p:nvSpPr>
              <p:spPr bwMode="auto">
                <a:xfrm>
                  <a:off x="1867" y="1728"/>
                  <a:ext cx="139" cy="139"/>
                </a:xfrm>
                <a:custGeom>
                  <a:avLst/>
                  <a:gdLst>
                    <a:gd name="T0" fmla="*/ 0 w 557"/>
                    <a:gd name="T1" fmla="*/ 1 h 556"/>
                    <a:gd name="T2" fmla="*/ 1 w 557"/>
                    <a:gd name="T3" fmla="*/ 1 h 556"/>
                    <a:gd name="T4" fmla="*/ 1 w 557"/>
                    <a:gd name="T5" fmla="*/ 1 h 556"/>
                    <a:gd name="T6" fmla="*/ 2 w 557"/>
                    <a:gd name="T7" fmla="*/ 1 h 556"/>
                    <a:gd name="T8" fmla="*/ 3 w 557"/>
                    <a:gd name="T9" fmla="*/ 1 h 556"/>
                    <a:gd name="T10" fmla="*/ 4 w 557"/>
                    <a:gd name="T11" fmla="*/ 2 h 556"/>
                    <a:gd name="T12" fmla="*/ 4 w 557"/>
                    <a:gd name="T13" fmla="*/ 2 h 556"/>
                    <a:gd name="T14" fmla="*/ 5 w 557"/>
                    <a:gd name="T15" fmla="*/ 3 h 556"/>
                    <a:gd name="T16" fmla="*/ 6 w 557"/>
                    <a:gd name="T17" fmla="*/ 3 h 556"/>
                    <a:gd name="T18" fmla="*/ 6 w 557"/>
                    <a:gd name="T19" fmla="*/ 4 h 556"/>
                    <a:gd name="T20" fmla="*/ 7 w 557"/>
                    <a:gd name="T21" fmla="*/ 4 h 556"/>
                    <a:gd name="T22" fmla="*/ 7 w 557"/>
                    <a:gd name="T23" fmla="*/ 5 h 556"/>
                    <a:gd name="T24" fmla="*/ 7 w 557"/>
                    <a:gd name="T25" fmla="*/ 6 h 556"/>
                    <a:gd name="T26" fmla="*/ 8 w 557"/>
                    <a:gd name="T27" fmla="*/ 6 h 556"/>
                    <a:gd name="T28" fmla="*/ 8 w 557"/>
                    <a:gd name="T29" fmla="*/ 7 h 556"/>
                    <a:gd name="T30" fmla="*/ 8 w 557"/>
                    <a:gd name="T31" fmla="*/ 8 h 556"/>
                    <a:gd name="T32" fmla="*/ 8 w 557"/>
                    <a:gd name="T33" fmla="*/ 9 h 556"/>
                    <a:gd name="T34" fmla="*/ 9 w 557"/>
                    <a:gd name="T35" fmla="*/ 9 h 556"/>
                    <a:gd name="T36" fmla="*/ 8 w 557"/>
                    <a:gd name="T37" fmla="*/ 8 h 556"/>
                    <a:gd name="T38" fmla="*/ 8 w 557"/>
                    <a:gd name="T39" fmla="*/ 7 h 556"/>
                    <a:gd name="T40" fmla="*/ 8 w 557"/>
                    <a:gd name="T41" fmla="*/ 6 h 556"/>
                    <a:gd name="T42" fmla="*/ 8 w 557"/>
                    <a:gd name="T43" fmla="*/ 5 h 556"/>
                    <a:gd name="T44" fmla="*/ 7 w 557"/>
                    <a:gd name="T45" fmla="*/ 5 h 556"/>
                    <a:gd name="T46" fmla="*/ 7 w 557"/>
                    <a:gd name="T47" fmla="*/ 4 h 556"/>
                    <a:gd name="T48" fmla="*/ 7 w 557"/>
                    <a:gd name="T49" fmla="*/ 3 h 556"/>
                    <a:gd name="T50" fmla="*/ 6 w 557"/>
                    <a:gd name="T51" fmla="*/ 3 h 556"/>
                    <a:gd name="T52" fmla="*/ 5 w 557"/>
                    <a:gd name="T53" fmla="*/ 2 h 556"/>
                    <a:gd name="T54" fmla="*/ 5 w 557"/>
                    <a:gd name="T55" fmla="*/ 2 h 556"/>
                    <a:gd name="T56" fmla="*/ 4 w 557"/>
                    <a:gd name="T57" fmla="*/ 1 h 556"/>
                    <a:gd name="T58" fmla="*/ 3 w 557"/>
                    <a:gd name="T59" fmla="*/ 1 h 556"/>
                    <a:gd name="T60" fmla="*/ 2 w 557"/>
                    <a:gd name="T61" fmla="*/ 1 h 556"/>
                    <a:gd name="T62" fmla="*/ 2 w 557"/>
                    <a:gd name="T63" fmla="*/ 0 h 556"/>
                    <a:gd name="T64" fmla="*/ 1 w 557"/>
                    <a:gd name="T65" fmla="*/ 0 h 556"/>
                    <a:gd name="T66" fmla="*/ 0 w 557"/>
                    <a:gd name="T67" fmla="*/ 0 h 556"/>
                    <a:gd name="T68" fmla="*/ 0 w 557"/>
                    <a:gd name="T69" fmla="*/ 1 h 5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7"/>
                    <a:gd name="T106" fmla="*/ 0 h 556"/>
                    <a:gd name="T107" fmla="*/ 557 w 557"/>
                    <a:gd name="T108" fmla="*/ 556 h 5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7" h="556">
                      <a:moveTo>
                        <a:pt x="0" y="30"/>
                      </a:moveTo>
                      <a:lnTo>
                        <a:pt x="54" y="33"/>
                      </a:lnTo>
                      <a:lnTo>
                        <a:pt x="105" y="41"/>
                      </a:lnTo>
                      <a:lnTo>
                        <a:pt x="156" y="54"/>
                      </a:lnTo>
                      <a:lnTo>
                        <a:pt x="205" y="71"/>
                      </a:lnTo>
                      <a:lnTo>
                        <a:pt x="250" y="94"/>
                      </a:lnTo>
                      <a:lnTo>
                        <a:pt x="294" y="121"/>
                      </a:lnTo>
                      <a:lnTo>
                        <a:pt x="335" y="151"/>
                      </a:lnTo>
                      <a:lnTo>
                        <a:pt x="371" y="185"/>
                      </a:lnTo>
                      <a:lnTo>
                        <a:pt x="405" y="222"/>
                      </a:lnTo>
                      <a:lnTo>
                        <a:pt x="435" y="263"/>
                      </a:lnTo>
                      <a:lnTo>
                        <a:pt x="462" y="306"/>
                      </a:lnTo>
                      <a:lnTo>
                        <a:pt x="485" y="352"/>
                      </a:lnTo>
                      <a:lnTo>
                        <a:pt x="502" y="400"/>
                      </a:lnTo>
                      <a:lnTo>
                        <a:pt x="515" y="451"/>
                      </a:lnTo>
                      <a:lnTo>
                        <a:pt x="523" y="502"/>
                      </a:lnTo>
                      <a:lnTo>
                        <a:pt x="526" y="556"/>
                      </a:lnTo>
                      <a:lnTo>
                        <a:pt x="557" y="556"/>
                      </a:lnTo>
                      <a:lnTo>
                        <a:pt x="553" y="500"/>
                      </a:lnTo>
                      <a:lnTo>
                        <a:pt x="546" y="445"/>
                      </a:lnTo>
                      <a:lnTo>
                        <a:pt x="531" y="392"/>
                      </a:lnTo>
                      <a:lnTo>
                        <a:pt x="513" y="341"/>
                      </a:lnTo>
                      <a:lnTo>
                        <a:pt x="488" y="291"/>
                      </a:lnTo>
                      <a:lnTo>
                        <a:pt x="461" y="246"/>
                      </a:lnTo>
                      <a:lnTo>
                        <a:pt x="429" y="202"/>
                      </a:lnTo>
                      <a:lnTo>
                        <a:pt x="393" y="163"/>
                      </a:lnTo>
                      <a:lnTo>
                        <a:pt x="354" y="128"/>
                      </a:lnTo>
                      <a:lnTo>
                        <a:pt x="311" y="95"/>
                      </a:lnTo>
                      <a:lnTo>
                        <a:pt x="265" y="68"/>
                      </a:lnTo>
                      <a:lnTo>
                        <a:pt x="216" y="43"/>
                      </a:lnTo>
                      <a:lnTo>
                        <a:pt x="165" y="26"/>
                      </a:lnTo>
                      <a:lnTo>
                        <a:pt x="112" y="11"/>
                      </a:lnTo>
                      <a:lnTo>
                        <a:pt x="56" y="3"/>
                      </a:lnTo>
                      <a:lnTo>
                        <a:pt x="0" y="0"/>
                      </a:lnTo>
                      <a:lnTo>
                        <a:pt x="0" y="30"/>
                      </a:lnTo>
                      <a:close/>
                    </a:path>
                  </a:pathLst>
                </a:custGeom>
                <a:solidFill>
                  <a:srgbClr val="000000"/>
                </a:solidFill>
                <a:ln w="12700" cmpd="sng">
                  <a:solidFill>
                    <a:srgbClr val="000000"/>
                  </a:solidFill>
                  <a:round/>
                  <a:headEnd/>
                  <a:tailEnd/>
                </a:ln>
              </p:spPr>
              <p:txBody>
                <a:bodyPr/>
                <a:lstStyle/>
                <a:p>
                  <a:endParaRPr lang="tr-TR"/>
                </a:p>
              </p:txBody>
            </p:sp>
            <p:sp>
              <p:nvSpPr>
                <p:cNvPr id="34897" name="Freeform 21"/>
                <p:cNvSpPr>
                  <a:spLocks/>
                </p:cNvSpPr>
                <p:nvPr/>
              </p:nvSpPr>
              <p:spPr bwMode="auto">
                <a:xfrm>
                  <a:off x="1728" y="1728"/>
                  <a:ext cx="139" cy="8"/>
                </a:xfrm>
                <a:custGeom>
                  <a:avLst/>
                  <a:gdLst>
                    <a:gd name="T0" fmla="*/ 1 w 556"/>
                    <a:gd name="T1" fmla="*/ 0 h 30"/>
                    <a:gd name="T2" fmla="*/ 0 w 556"/>
                    <a:gd name="T3" fmla="*/ 1 h 30"/>
                    <a:gd name="T4" fmla="*/ 9 w 556"/>
                    <a:gd name="T5" fmla="*/ 1 h 30"/>
                    <a:gd name="T6" fmla="*/ 9 w 556"/>
                    <a:gd name="T7" fmla="*/ 0 h 30"/>
                    <a:gd name="T8" fmla="*/ 0 w 556"/>
                    <a:gd name="T9" fmla="*/ 0 h 30"/>
                    <a:gd name="T10" fmla="*/ 0 w 556"/>
                    <a:gd name="T11" fmla="*/ 0 h 30"/>
                    <a:gd name="T12" fmla="*/ 0 w 556"/>
                    <a:gd name="T13" fmla="*/ 0 h 30"/>
                    <a:gd name="T14" fmla="*/ 0 w 556"/>
                    <a:gd name="T15" fmla="*/ 0 h 30"/>
                    <a:gd name="T16" fmla="*/ 0 w 556"/>
                    <a:gd name="T17" fmla="*/ 0 h 30"/>
                    <a:gd name="T18" fmla="*/ 1 w 556"/>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6"/>
                    <a:gd name="T31" fmla="*/ 0 h 30"/>
                    <a:gd name="T32" fmla="*/ 556 w 55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6" h="30">
                      <a:moveTo>
                        <a:pt x="30" y="15"/>
                      </a:moveTo>
                      <a:lnTo>
                        <a:pt x="15" y="30"/>
                      </a:lnTo>
                      <a:lnTo>
                        <a:pt x="556" y="30"/>
                      </a:lnTo>
                      <a:lnTo>
                        <a:pt x="556" y="0"/>
                      </a:lnTo>
                      <a:lnTo>
                        <a:pt x="15" y="0"/>
                      </a:lnTo>
                      <a:lnTo>
                        <a:pt x="0" y="15"/>
                      </a:lnTo>
                      <a:lnTo>
                        <a:pt x="15" y="0"/>
                      </a:lnTo>
                      <a:lnTo>
                        <a:pt x="0" y="0"/>
                      </a:lnTo>
                      <a:lnTo>
                        <a:pt x="0" y="15"/>
                      </a:lnTo>
                      <a:lnTo>
                        <a:pt x="30" y="15"/>
                      </a:lnTo>
                      <a:close/>
                    </a:path>
                  </a:pathLst>
                </a:custGeom>
                <a:solidFill>
                  <a:srgbClr val="000000"/>
                </a:solidFill>
                <a:ln w="12700" cmpd="sng">
                  <a:solidFill>
                    <a:srgbClr val="000000"/>
                  </a:solidFill>
                  <a:round/>
                  <a:headEnd/>
                  <a:tailEnd/>
                </a:ln>
              </p:spPr>
              <p:txBody>
                <a:bodyPr/>
                <a:lstStyle/>
                <a:p>
                  <a:endParaRPr lang="tr-TR"/>
                </a:p>
              </p:txBody>
            </p:sp>
            <p:sp>
              <p:nvSpPr>
                <p:cNvPr id="34898" name="Freeform 22"/>
                <p:cNvSpPr>
                  <a:spLocks/>
                </p:cNvSpPr>
                <p:nvPr/>
              </p:nvSpPr>
              <p:spPr bwMode="auto">
                <a:xfrm>
                  <a:off x="1728" y="1732"/>
                  <a:ext cx="7" cy="274"/>
                </a:xfrm>
                <a:custGeom>
                  <a:avLst/>
                  <a:gdLst>
                    <a:gd name="T0" fmla="*/ 0 w 30"/>
                    <a:gd name="T1" fmla="*/ 17 h 1097"/>
                    <a:gd name="T2" fmla="*/ 0 w 30"/>
                    <a:gd name="T3" fmla="*/ 17 h 1097"/>
                    <a:gd name="T4" fmla="*/ 0 w 30"/>
                    <a:gd name="T5" fmla="*/ 0 h 1097"/>
                    <a:gd name="T6" fmla="*/ 0 w 30"/>
                    <a:gd name="T7" fmla="*/ 0 h 1097"/>
                    <a:gd name="T8" fmla="*/ 0 w 30"/>
                    <a:gd name="T9" fmla="*/ 17 h 1097"/>
                    <a:gd name="T10" fmla="*/ 0 w 30"/>
                    <a:gd name="T11" fmla="*/ 17 h 1097"/>
                    <a:gd name="T12" fmla="*/ 0 w 30"/>
                    <a:gd name="T13" fmla="*/ 17 h 1097"/>
                    <a:gd name="T14" fmla="*/ 0 w 30"/>
                    <a:gd name="T15" fmla="*/ 17 h 1097"/>
                    <a:gd name="T16" fmla="*/ 0 w 30"/>
                    <a:gd name="T17" fmla="*/ 17 h 1097"/>
                    <a:gd name="T18" fmla="*/ 0 w 30"/>
                    <a:gd name="T19" fmla="*/ 17 h 10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097"/>
                    <a:gd name="T32" fmla="*/ 30 w 30"/>
                    <a:gd name="T33" fmla="*/ 1097 h 10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097">
                      <a:moveTo>
                        <a:pt x="15" y="1067"/>
                      </a:moveTo>
                      <a:lnTo>
                        <a:pt x="30" y="1082"/>
                      </a:lnTo>
                      <a:lnTo>
                        <a:pt x="30" y="0"/>
                      </a:lnTo>
                      <a:lnTo>
                        <a:pt x="0" y="0"/>
                      </a:lnTo>
                      <a:lnTo>
                        <a:pt x="0" y="1082"/>
                      </a:lnTo>
                      <a:lnTo>
                        <a:pt x="15" y="1097"/>
                      </a:lnTo>
                      <a:lnTo>
                        <a:pt x="0" y="1082"/>
                      </a:lnTo>
                      <a:lnTo>
                        <a:pt x="0" y="1097"/>
                      </a:lnTo>
                      <a:lnTo>
                        <a:pt x="15" y="1097"/>
                      </a:lnTo>
                      <a:lnTo>
                        <a:pt x="15" y="1067"/>
                      </a:lnTo>
                      <a:close/>
                    </a:path>
                  </a:pathLst>
                </a:custGeom>
                <a:solidFill>
                  <a:srgbClr val="000000"/>
                </a:solidFill>
                <a:ln w="12700" cmpd="sng">
                  <a:solidFill>
                    <a:srgbClr val="000000"/>
                  </a:solidFill>
                  <a:round/>
                  <a:headEnd/>
                  <a:tailEnd/>
                </a:ln>
              </p:spPr>
              <p:txBody>
                <a:bodyPr/>
                <a:lstStyle/>
                <a:p>
                  <a:endParaRPr lang="tr-TR"/>
                </a:p>
              </p:txBody>
            </p:sp>
            <p:sp>
              <p:nvSpPr>
                <p:cNvPr id="34899" name="Freeform 23"/>
                <p:cNvSpPr>
                  <a:spLocks/>
                </p:cNvSpPr>
                <p:nvPr/>
              </p:nvSpPr>
              <p:spPr bwMode="auto">
                <a:xfrm>
                  <a:off x="1732" y="1999"/>
                  <a:ext cx="135" cy="7"/>
                </a:xfrm>
                <a:custGeom>
                  <a:avLst/>
                  <a:gdLst>
                    <a:gd name="T0" fmla="*/ 8 w 541"/>
                    <a:gd name="T1" fmla="*/ 0 h 30"/>
                    <a:gd name="T2" fmla="*/ 8 w 541"/>
                    <a:gd name="T3" fmla="*/ 0 h 30"/>
                    <a:gd name="T4" fmla="*/ 0 w 541"/>
                    <a:gd name="T5" fmla="*/ 0 h 30"/>
                    <a:gd name="T6" fmla="*/ 0 w 541"/>
                    <a:gd name="T7" fmla="*/ 0 h 30"/>
                    <a:gd name="T8" fmla="*/ 8 w 541"/>
                    <a:gd name="T9" fmla="*/ 0 h 30"/>
                    <a:gd name="T10" fmla="*/ 8 w 541"/>
                    <a:gd name="T11" fmla="*/ 0 h 30"/>
                    <a:gd name="T12" fmla="*/ 0 60000 65536"/>
                    <a:gd name="T13" fmla="*/ 0 60000 65536"/>
                    <a:gd name="T14" fmla="*/ 0 60000 65536"/>
                    <a:gd name="T15" fmla="*/ 0 60000 65536"/>
                    <a:gd name="T16" fmla="*/ 0 60000 65536"/>
                    <a:gd name="T17" fmla="*/ 0 60000 65536"/>
                    <a:gd name="T18" fmla="*/ 0 w 541"/>
                    <a:gd name="T19" fmla="*/ 0 h 30"/>
                    <a:gd name="T20" fmla="*/ 541 w 54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41" h="30">
                      <a:moveTo>
                        <a:pt x="541" y="15"/>
                      </a:moveTo>
                      <a:lnTo>
                        <a:pt x="541" y="0"/>
                      </a:lnTo>
                      <a:lnTo>
                        <a:pt x="0" y="0"/>
                      </a:lnTo>
                      <a:lnTo>
                        <a:pt x="0" y="30"/>
                      </a:lnTo>
                      <a:lnTo>
                        <a:pt x="541" y="30"/>
                      </a:lnTo>
                      <a:lnTo>
                        <a:pt x="541" y="15"/>
                      </a:lnTo>
                      <a:close/>
                    </a:path>
                  </a:pathLst>
                </a:custGeom>
                <a:solidFill>
                  <a:srgbClr val="000000"/>
                </a:solidFill>
                <a:ln w="12700" cmpd="sng">
                  <a:solidFill>
                    <a:srgbClr val="000000"/>
                  </a:solidFill>
                  <a:round/>
                  <a:headEnd/>
                  <a:tailEnd/>
                </a:ln>
              </p:spPr>
              <p:txBody>
                <a:bodyPr/>
                <a:lstStyle/>
                <a:p>
                  <a:endParaRPr lang="tr-TR"/>
                </a:p>
              </p:txBody>
            </p:sp>
          </p:grpSp>
          <p:sp>
            <p:nvSpPr>
              <p:cNvPr id="34883" name="Freeform 24"/>
              <p:cNvSpPr>
                <a:spLocks/>
              </p:cNvSpPr>
              <p:nvPr/>
            </p:nvSpPr>
            <p:spPr bwMode="auto">
              <a:xfrm>
                <a:off x="2016" y="1968"/>
                <a:ext cx="170" cy="7"/>
              </a:xfrm>
              <a:custGeom>
                <a:avLst/>
                <a:gdLst>
                  <a:gd name="T0" fmla="*/ 0 w 677"/>
                  <a:gd name="T1" fmla="*/ 0 h 30"/>
                  <a:gd name="T2" fmla="*/ 0 w 677"/>
                  <a:gd name="T3" fmla="*/ 0 h 30"/>
                  <a:gd name="T4" fmla="*/ 11 w 677"/>
                  <a:gd name="T5" fmla="*/ 0 h 30"/>
                  <a:gd name="T6" fmla="*/ 11 w 677"/>
                  <a:gd name="T7" fmla="*/ 0 h 30"/>
                  <a:gd name="T8" fmla="*/ 0 w 677"/>
                  <a:gd name="T9" fmla="*/ 0 h 30"/>
                  <a:gd name="T10" fmla="*/ 0 w 677"/>
                  <a:gd name="T11" fmla="*/ 0 h 30"/>
                  <a:gd name="T12" fmla="*/ 0 60000 65536"/>
                  <a:gd name="T13" fmla="*/ 0 60000 65536"/>
                  <a:gd name="T14" fmla="*/ 0 60000 65536"/>
                  <a:gd name="T15" fmla="*/ 0 60000 65536"/>
                  <a:gd name="T16" fmla="*/ 0 60000 65536"/>
                  <a:gd name="T17" fmla="*/ 0 60000 65536"/>
                  <a:gd name="T18" fmla="*/ 0 w 677"/>
                  <a:gd name="T19" fmla="*/ 0 h 30"/>
                  <a:gd name="T20" fmla="*/ 677 w 67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677" h="30">
                    <a:moveTo>
                      <a:pt x="0" y="15"/>
                    </a:moveTo>
                    <a:lnTo>
                      <a:pt x="0" y="30"/>
                    </a:lnTo>
                    <a:lnTo>
                      <a:pt x="677" y="30"/>
                    </a:lnTo>
                    <a:lnTo>
                      <a:pt x="677" y="0"/>
                    </a:lnTo>
                    <a:lnTo>
                      <a:pt x="0" y="0"/>
                    </a:lnTo>
                    <a:lnTo>
                      <a:pt x="0" y="15"/>
                    </a:lnTo>
                    <a:close/>
                  </a:path>
                </a:pathLst>
              </a:custGeom>
              <a:solidFill>
                <a:srgbClr val="000000"/>
              </a:solidFill>
              <a:ln w="12700" cmpd="sng">
                <a:solidFill>
                  <a:srgbClr val="000000"/>
                </a:solidFill>
                <a:round/>
                <a:headEnd/>
                <a:tailEnd/>
              </a:ln>
            </p:spPr>
            <p:txBody>
              <a:bodyPr/>
              <a:lstStyle/>
              <a:p>
                <a:endParaRPr lang="tr-TR"/>
              </a:p>
            </p:txBody>
          </p:sp>
          <p:sp>
            <p:nvSpPr>
              <p:cNvPr id="34884" name="Line 25"/>
              <p:cNvSpPr>
                <a:spLocks noChangeShapeType="1"/>
              </p:cNvSpPr>
              <p:nvPr/>
            </p:nvSpPr>
            <p:spPr bwMode="auto">
              <a:xfrm>
                <a:off x="2160" y="1536"/>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85" name="Line 26"/>
              <p:cNvSpPr>
                <a:spLocks noChangeShapeType="1"/>
              </p:cNvSpPr>
              <p:nvPr/>
            </p:nvSpPr>
            <p:spPr bwMode="auto">
              <a:xfrm>
                <a:off x="2160" y="1824"/>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86" name="Line 27"/>
              <p:cNvSpPr>
                <a:spLocks noChangeShapeType="1"/>
              </p:cNvSpPr>
              <p:nvPr/>
            </p:nvSpPr>
            <p:spPr bwMode="auto">
              <a:xfrm>
                <a:off x="2160" y="1680"/>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87" name="Line 28"/>
              <p:cNvSpPr>
                <a:spLocks noChangeShapeType="1"/>
              </p:cNvSpPr>
              <p:nvPr/>
            </p:nvSpPr>
            <p:spPr bwMode="auto">
              <a:xfrm>
                <a:off x="2160" y="1824"/>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88" name="Line 29"/>
              <p:cNvSpPr>
                <a:spLocks noChangeShapeType="1"/>
              </p:cNvSpPr>
              <p:nvPr/>
            </p:nvSpPr>
            <p:spPr bwMode="auto">
              <a:xfrm>
                <a:off x="2544" y="1776"/>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nvGrpSpPr>
              <p:cNvPr id="34889" name="Group 30"/>
              <p:cNvGrpSpPr>
                <a:grpSpLocks/>
              </p:cNvGrpSpPr>
              <p:nvPr/>
            </p:nvGrpSpPr>
            <p:grpSpPr bwMode="auto">
              <a:xfrm>
                <a:off x="1632" y="1488"/>
                <a:ext cx="96" cy="96"/>
                <a:chOff x="1632" y="1488"/>
                <a:chExt cx="96" cy="96"/>
              </a:xfrm>
            </p:grpSpPr>
            <p:sp>
              <p:nvSpPr>
                <p:cNvPr id="34893" name="Line 31"/>
                <p:cNvSpPr>
                  <a:spLocks noChangeShapeType="1"/>
                </p:cNvSpPr>
                <p:nvPr/>
              </p:nvSpPr>
              <p:spPr bwMode="auto">
                <a:xfrm>
                  <a:off x="1632" y="1488"/>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94" name="Line 32"/>
                <p:cNvSpPr>
                  <a:spLocks noChangeShapeType="1"/>
                </p:cNvSpPr>
                <p:nvPr/>
              </p:nvSpPr>
              <p:spPr bwMode="auto">
                <a:xfrm>
                  <a:off x="1632" y="1584"/>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34890" name="Group 33"/>
              <p:cNvGrpSpPr>
                <a:grpSpLocks/>
              </p:cNvGrpSpPr>
              <p:nvPr/>
            </p:nvGrpSpPr>
            <p:grpSpPr bwMode="auto">
              <a:xfrm>
                <a:off x="1632" y="1920"/>
                <a:ext cx="96" cy="96"/>
                <a:chOff x="1632" y="1488"/>
                <a:chExt cx="96" cy="96"/>
              </a:xfrm>
            </p:grpSpPr>
            <p:sp>
              <p:nvSpPr>
                <p:cNvPr id="34891" name="Line 34"/>
                <p:cNvSpPr>
                  <a:spLocks noChangeShapeType="1"/>
                </p:cNvSpPr>
                <p:nvPr/>
              </p:nvSpPr>
              <p:spPr bwMode="auto">
                <a:xfrm>
                  <a:off x="1632" y="1488"/>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92" name="Line 35"/>
                <p:cNvSpPr>
                  <a:spLocks noChangeShapeType="1"/>
                </p:cNvSpPr>
                <p:nvPr/>
              </p:nvSpPr>
              <p:spPr bwMode="auto">
                <a:xfrm>
                  <a:off x="1632" y="1584"/>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grpSp>
      <p:sp>
        <p:nvSpPr>
          <p:cNvPr id="34820" name="Rectangle 36"/>
          <p:cNvSpPr>
            <a:spLocks noGrp="1" noChangeArrowheads="1"/>
          </p:cNvSpPr>
          <p:nvPr>
            <p:ph type="body" idx="1"/>
          </p:nvPr>
        </p:nvSpPr>
        <p:spPr>
          <a:xfrm>
            <a:off x="2540000" y="742950"/>
            <a:ext cx="7264400" cy="5310188"/>
          </a:xfrm>
        </p:spPr>
        <p:txBody>
          <a:bodyPr/>
          <a:lstStyle/>
          <a:p>
            <a:pPr marL="457200" indent="-457200">
              <a:buFontTx/>
              <a:buAutoNum type="arabicPeriod"/>
            </a:pPr>
            <a:r>
              <a:rPr lang="en-US" altLang="en-US" smtClean="0"/>
              <a:t>Technology Mapping</a:t>
            </a:r>
          </a:p>
          <a:p>
            <a:pPr marL="457200" indent="-457200">
              <a:buFontTx/>
              <a:buAutoNum type="arabicPeriod"/>
            </a:pPr>
            <a:endParaRPr lang="en-US" altLang="en-US" smtClean="0"/>
          </a:p>
          <a:p>
            <a:pPr marL="457200" indent="-457200">
              <a:buFontTx/>
              <a:buAutoNum type="arabicPeriod"/>
            </a:pPr>
            <a:endParaRPr lang="en-US" altLang="en-US" smtClean="0"/>
          </a:p>
          <a:p>
            <a:pPr marL="457200" indent="-457200">
              <a:buFontTx/>
              <a:buAutoNum type="arabicPeriod"/>
            </a:pPr>
            <a:endParaRPr lang="en-US" altLang="en-US" smtClean="0"/>
          </a:p>
          <a:p>
            <a:pPr marL="457200" indent="-457200">
              <a:buFontTx/>
              <a:buAutoNum type="arabicPeriod"/>
            </a:pPr>
            <a:r>
              <a:rPr lang="en-US" altLang="en-US" smtClean="0"/>
              <a:t>Placement</a:t>
            </a:r>
          </a:p>
          <a:p>
            <a:pPr marL="457200" indent="-457200">
              <a:buFontTx/>
              <a:buAutoNum type="arabicPeriod"/>
            </a:pPr>
            <a:endParaRPr lang="en-US" altLang="en-US" smtClean="0"/>
          </a:p>
          <a:p>
            <a:pPr marL="457200" indent="-457200">
              <a:buFontTx/>
              <a:buAutoNum type="arabicPeriod"/>
            </a:pPr>
            <a:endParaRPr lang="en-US" altLang="en-US" smtClean="0"/>
          </a:p>
          <a:p>
            <a:pPr marL="457200" indent="-457200">
              <a:buFontTx/>
              <a:buAutoNum type="arabicPeriod"/>
            </a:pPr>
            <a:endParaRPr lang="en-US" altLang="en-US" smtClean="0"/>
          </a:p>
          <a:p>
            <a:pPr marL="457200" indent="-457200">
              <a:buFontTx/>
              <a:buAutoNum type="arabicPeriod"/>
            </a:pPr>
            <a:r>
              <a:rPr lang="en-US" altLang="en-US" smtClean="0"/>
              <a:t>Routing</a:t>
            </a:r>
          </a:p>
        </p:txBody>
      </p:sp>
      <p:sp>
        <p:nvSpPr>
          <p:cNvPr id="34821" name="Rectangle 37"/>
          <p:cNvSpPr>
            <a:spLocks noChangeArrowheads="1"/>
          </p:cNvSpPr>
          <p:nvPr/>
        </p:nvSpPr>
        <p:spPr bwMode="auto">
          <a:xfrm>
            <a:off x="7924800" y="1543050"/>
            <a:ext cx="1117600" cy="80010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22" name="Line 38"/>
          <p:cNvSpPr>
            <a:spLocks noChangeShapeType="1"/>
          </p:cNvSpPr>
          <p:nvPr/>
        </p:nvSpPr>
        <p:spPr bwMode="auto">
          <a:xfrm>
            <a:off x="7315200" y="171450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23" name="Line 39"/>
          <p:cNvSpPr>
            <a:spLocks noChangeShapeType="1"/>
          </p:cNvSpPr>
          <p:nvPr/>
        </p:nvSpPr>
        <p:spPr bwMode="auto">
          <a:xfrm>
            <a:off x="7315200" y="188595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24" name="Line 40"/>
          <p:cNvSpPr>
            <a:spLocks noChangeShapeType="1"/>
          </p:cNvSpPr>
          <p:nvPr/>
        </p:nvSpPr>
        <p:spPr bwMode="auto">
          <a:xfrm>
            <a:off x="7315200" y="205740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25" name="Line 41"/>
          <p:cNvSpPr>
            <a:spLocks noChangeShapeType="1"/>
          </p:cNvSpPr>
          <p:nvPr/>
        </p:nvSpPr>
        <p:spPr bwMode="auto">
          <a:xfrm>
            <a:off x="7315200" y="222885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26" name="Line 42"/>
          <p:cNvSpPr>
            <a:spLocks noChangeShapeType="1"/>
          </p:cNvSpPr>
          <p:nvPr/>
        </p:nvSpPr>
        <p:spPr bwMode="auto">
          <a:xfrm>
            <a:off x="9042400" y="1943100"/>
            <a:ext cx="508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27" name="Text Box 43"/>
          <p:cNvSpPr txBox="1">
            <a:spLocks noChangeArrowheads="1"/>
          </p:cNvSpPr>
          <p:nvPr/>
        </p:nvSpPr>
        <p:spPr bwMode="auto">
          <a:xfrm>
            <a:off x="8026400" y="177165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a:solidFill>
                  <a:schemeClr val="tx1"/>
                </a:solidFill>
                <a:latin typeface="Tekton" pitchFamily="34" charset="0"/>
              </a:rPr>
              <a:t>LUT</a:t>
            </a:r>
          </a:p>
        </p:txBody>
      </p:sp>
      <p:sp>
        <p:nvSpPr>
          <p:cNvPr id="34828" name="Line 44"/>
          <p:cNvSpPr>
            <a:spLocks noChangeShapeType="1"/>
          </p:cNvSpPr>
          <p:nvPr/>
        </p:nvSpPr>
        <p:spPr bwMode="auto">
          <a:xfrm>
            <a:off x="5486400" y="2000250"/>
            <a:ext cx="1320800"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nvGrpSpPr>
          <p:cNvPr id="34829" name="Group 45"/>
          <p:cNvGrpSpPr>
            <a:grpSpLocks/>
          </p:cNvGrpSpPr>
          <p:nvPr/>
        </p:nvGrpSpPr>
        <p:grpSpPr bwMode="auto">
          <a:xfrm>
            <a:off x="2438400" y="3341689"/>
            <a:ext cx="2317750" cy="1063625"/>
            <a:chOff x="528" y="2880"/>
            <a:chExt cx="1344" cy="1200"/>
          </a:xfrm>
        </p:grpSpPr>
        <p:sp>
          <p:nvSpPr>
            <p:cNvPr id="34855" name="Rectangle 46"/>
            <p:cNvSpPr>
              <a:spLocks noChangeArrowheads="1"/>
            </p:cNvSpPr>
            <p:nvPr/>
          </p:nvSpPr>
          <p:spPr bwMode="auto">
            <a:xfrm>
              <a:off x="528" y="2880"/>
              <a:ext cx="1344" cy="1200"/>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nvGrpSpPr>
            <p:cNvPr id="34856" name="Group 47"/>
            <p:cNvGrpSpPr>
              <a:grpSpLocks/>
            </p:cNvGrpSpPr>
            <p:nvPr/>
          </p:nvGrpSpPr>
          <p:grpSpPr bwMode="auto">
            <a:xfrm>
              <a:off x="1488" y="2976"/>
              <a:ext cx="240" cy="1008"/>
              <a:chOff x="1488" y="2976"/>
              <a:chExt cx="240" cy="1008"/>
            </a:xfrm>
          </p:grpSpPr>
          <p:sp>
            <p:nvSpPr>
              <p:cNvPr id="34865" name="Rectangle 48"/>
              <p:cNvSpPr>
                <a:spLocks noChangeArrowheads="1"/>
              </p:cNvSpPr>
              <p:nvPr/>
            </p:nvSpPr>
            <p:spPr bwMode="auto">
              <a:xfrm>
                <a:off x="1488" y="2976"/>
                <a:ext cx="240" cy="240"/>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66" name="Rectangle 49"/>
              <p:cNvSpPr>
                <a:spLocks noChangeArrowheads="1"/>
              </p:cNvSpPr>
              <p:nvPr/>
            </p:nvSpPr>
            <p:spPr bwMode="auto">
              <a:xfrm>
                <a:off x="1488" y="3360"/>
                <a:ext cx="240" cy="240"/>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67" name="Rectangle 50"/>
              <p:cNvSpPr>
                <a:spLocks noChangeArrowheads="1"/>
              </p:cNvSpPr>
              <p:nvPr/>
            </p:nvSpPr>
            <p:spPr bwMode="auto">
              <a:xfrm>
                <a:off x="1488" y="3744"/>
                <a:ext cx="240" cy="240"/>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grpSp>
          <p:nvGrpSpPr>
            <p:cNvPr id="34857" name="Group 51"/>
            <p:cNvGrpSpPr>
              <a:grpSpLocks/>
            </p:cNvGrpSpPr>
            <p:nvPr/>
          </p:nvGrpSpPr>
          <p:grpSpPr bwMode="auto">
            <a:xfrm>
              <a:off x="1104" y="2976"/>
              <a:ext cx="240" cy="1008"/>
              <a:chOff x="1488" y="2976"/>
              <a:chExt cx="240" cy="1008"/>
            </a:xfrm>
          </p:grpSpPr>
          <p:sp>
            <p:nvSpPr>
              <p:cNvPr id="34862" name="Rectangle 52"/>
              <p:cNvSpPr>
                <a:spLocks noChangeArrowheads="1"/>
              </p:cNvSpPr>
              <p:nvPr/>
            </p:nvSpPr>
            <p:spPr bwMode="auto">
              <a:xfrm>
                <a:off x="1488" y="2976"/>
                <a:ext cx="240" cy="240"/>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63" name="Rectangle 53"/>
              <p:cNvSpPr>
                <a:spLocks noChangeArrowheads="1"/>
              </p:cNvSpPr>
              <p:nvPr/>
            </p:nvSpPr>
            <p:spPr bwMode="auto">
              <a:xfrm>
                <a:off x="1488" y="3360"/>
                <a:ext cx="240" cy="240"/>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64" name="Rectangle 54"/>
              <p:cNvSpPr>
                <a:spLocks noChangeArrowheads="1"/>
              </p:cNvSpPr>
              <p:nvPr/>
            </p:nvSpPr>
            <p:spPr bwMode="auto">
              <a:xfrm>
                <a:off x="1488" y="3744"/>
                <a:ext cx="240" cy="240"/>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grpSp>
          <p:nvGrpSpPr>
            <p:cNvPr id="34858" name="Group 55"/>
            <p:cNvGrpSpPr>
              <a:grpSpLocks/>
            </p:cNvGrpSpPr>
            <p:nvPr/>
          </p:nvGrpSpPr>
          <p:grpSpPr bwMode="auto">
            <a:xfrm>
              <a:off x="720" y="2976"/>
              <a:ext cx="240" cy="1008"/>
              <a:chOff x="1488" y="2976"/>
              <a:chExt cx="240" cy="1008"/>
            </a:xfrm>
          </p:grpSpPr>
          <p:sp>
            <p:nvSpPr>
              <p:cNvPr id="34859" name="Rectangle 56"/>
              <p:cNvSpPr>
                <a:spLocks noChangeArrowheads="1"/>
              </p:cNvSpPr>
              <p:nvPr/>
            </p:nvSpPr>
            <p:spPr bwMode="auto">
              <a:xfrm>
                <a:off x="1488" y="2976"/>
                <a:ext cx="240" cy="240"/>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60" name="Rectangle 57"/>
              <p:cNvSpPr>
                <a:spLocks noChangeArrowheads="1"/>
              </p:cNvSpPr>
              <p:nvPr/>
            </p:nvSpPr>
            <p:spPr bwMode="auto">
              <a:xfrm>
                <a:off x="1488" y="3360"/>
                <a:ext cx="240" cy="240"/>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61" name="Rectangle 58"/>
              <p:cNvSpPr>
                <a:spLocks noChangeArrowheads="1"/>
              </p:cNvSpPr>
              <p:nvPr/>
            </p:nvSpPr>
            <p:spPr bwMode="auto">
              <a:xfrm>
                <a:off x="1488" y="3744"/>
                <a:ext cx="240" cy="240"/>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grpSp>
      <p:sp>
        <p:nvSpPr>
          <p:cNvPr id="34830" name="Rectangle 59"/>
          <p:cNvSpPr>
            <a:spLocks noChangeArrowheads="1"/>
          </p:cNvSpPr>
          <p:nvPr/>
        </p:nvSpPr>
        <p:spPr bwMode="auto">
          <a:xfrm>
            <a:off x="6078539" y="3086101"/>
            <a:ext cx="579437" cy="384175"/>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31" name="Text Box 60"/>
          <p:cNvSpPr txBox="1">
            <a:spLocks noChangeArrowheads="1"/>
          </p:cNvSpPr>
          <p:nvPr/>
        </p:nvSpPr>
        <p:spPr bwMode="auto">
          <a:xfrm>
            <a:off x="5994400" y="3143250"/>
            <a:ext cx="577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ekton" pitchFamily="34" charset="0"/>
              </a:rPr>
              <a:t>LUT</a:t>
            </a:r>
          </a:p>
        </p:txBody>
      </p:sp>
      <p:sp>
        <p:nvSpPr>
          <p:cNvPr id="34832" name="Line 61"/>
          <p:cNvSpPr>
            <a:spLocks noChangeShapeType="1"/>
          </p:cNvSpPr>
          <p:nvPr/>
        </p:nvSpPr>
        <p:spPr bwMode="auto">
          <a:xfrm flipH="1">
            <a:off x="4341814" y="3384550"/>
            <a:ext cx="1489075" cy="509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4833" name="Line 62"/>
          <p:cNvSpPr>
            <a:spLocks noChangeShapeType="1"/>
          </p:cNvSpPr>
          <p:nvPr/>
        </p:nvSpPr>
        <p:spPr bwMode="auto">
          <a:xfrm flipH="1">
            <a:off x="4259264" y="3255963"/>
            <a:ext cx="1489075" cy="2984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4834" name="Line 63"/>
          <p:cNvSpPr>
            <a:spLocks noChangeShapeType="1"/>
          </p:cNvSpPr>
          <p:nvPr/>
        </p:nvSpPr>
        <p:spPr bwMode="auto">
          <a:xfrm flipH="1">
            <a:off x="4259264" y="3513138"/>
            <a:ext cx="1571625" cy="722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4835" name="Text Box 64"/>
          <p:cNvSpPr txBox="1">
            <a:spLocks noChangeArrowheads="1"/>
          </p:cNvSpPr>
          <p:nvPr/>
        </p:nvSpPr>
        <p:spPr bwMode="auto">
          <a:xfrm>
            <a:off x="5399089" y="3832225"/>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i="1">
                <a:solidFill>
                  <a:schemeClr val="tx1"/>
                </a:solidFill>
                <a:latin typeface="Tekton" pitchFamily="34" charset="0"/>
              </a:rPr>
              <a:t>?</a:t>
            </a:r>
          </a:p>
        </p:txBody>
      </p:sp>
      <p:sp>
        <p:nvSpPr>
          <p:cNvPr id="34836" name="Text Box 65"/>
          <p:cNvSpPr txBox="1">
            <a:spLocks noChangeArrowheads="1"/>
          </p:cNvSpPr>
          <p:nvPr/>
        </p:nvSpPr>
        <p:spPr bwMode="auto">
          <a:xfrm>
            <a:off x="2336800" y="4514850"/>
            <a:ext cx="54521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Assign a logical LUT to a physical location.</a:t>
            </a:r>
          </a:p>
        </p:txBody>
      </p:sp>
      <p:grpSp>
        <p:nvGrpSpPr>
          <p:cNvPr id="34837" name="Group 66"/>
          <p:cNvGrpSpPr>
            <a:grpSpLocks/>
          </p:cNvGrpSpPr>
          <p:nvPr/>
        </p:nvGrpSpPr>
        <p:grpSpPr bwMode="auto">
          <a:xfrm>
            <a:off x="2540000" y="5314951"/>
            <a:ext cx="2743200" cy="1292225"/>
            <a:chOff x="432" y="4368"/>
            <a:chExt cx="1296" cy="1085"/>
          </a:xfrm>
        </p:grpSpPr>
        <p:sp>
          <p:nvSpPr>
            <p:cNvPr id="34839" name="Rectangle 67"/>
            <p:cNvSpPr>
              <a:spLocks noChangeArrowheads="1"/>
            </p:cNvSpPr>
            <p:nvPr/>
          </p:nvSpPr>
          <p:spPr bwMode="auto">
            <a:xfrm>
              <a:off x="432" y="4368"/>
              <a:ext cx="1296" cy="1085"/>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40" name="Rectangle 68"/>
            <p:cNvSpPr>
              <a:spLocks noChangeArrowheads="1"/>
            </p:cNvSpPr>
            <p:nvPr/>
          </p:nvSpPr>
          <p:spPr bwMode="auto">
            <a:xfrm>
              <a:off x="1358" y="4455"/>
              <a:ext cx="231" cy="217"/>
            </a:xfrm>
            <a:prstGeom prst="rect">
              <a:avLst/>
            </a:prstGeom>
            <a:solidFill>
              <a:schemeClr val="bg2"/>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41" name="Rectangle 69"/>
            <p:cNvSpPr>
              <a:spLocks noChangeArrowheads="1"/>
            </p:cNvSpPr>
            <p:nvPr/>
          </p:nvSpPr>
          <p:spPr bwMode="auto">
            <a:xfrm>
              <a:off x="1358" y="4802"/>
              <a:ext cx="231" cy="217"/>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42" name="Rectangle 70"/>
            <p:cNvSpPr>
              <a:spLocks noChangeArrowheads="1"/>
            </p:cNvSpPr>
            <p:nvPr/>
          </p:nvSpPr>
          <p:spPr bwMode="auto">
            <a:xfrm>
              <a:off x="1358" y="5149"/>
              <a:ext cx="231" cy="217"/>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43" name="Rectangle 71"/>
            <p:cNvSpPr>
              <a:spLocks noChangeArrowheads="1"/>
            </p:cNvSpPr>
            <p:nvPr/>
          </p:nvSpPr>
          <p:spPr bwMode="auto">
            <a:xfrm>
              <a:off x="987" y="4455"/>
              <a:ext cx="232" cy="217"/>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44" name="Rectangle 72"/>
            <p:cNvSpPr>
              <a:spLocks noChangeArrowheads="1"/>
            </p:cNvSpPr>
            <p:nvPr/>
          </p:nvSpPr>
          <p:spPr bwMode="auto">
            <a:xfrm>
              <a:off x="987" y="4802"/>
              <a:ext cx="232" cy="217"/>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45" name="Rectangle 73"/>
            <p:cNvSpPr>
              <a:spLocks noChangeArrowheads="1"/>
            </p:cNvSpPr>
            <p:nvPr/>
          </p:nvSpPr>
          <p:spPr bwMode="auto">
            <a:xfrm>
              <a:off x="987" y="5149"/>
              <a:ext cx="232" cy="217"/>
            </a:xfrm>
            <a:prstGeom prst="rect">
              <a:avLst/>
            </a:prstGeom>
            <a:solidFill>
              <a:schemeClr val="bg2"/>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46" name="Rectangle 74"/>
            <p:cNvSpPr>
              <a:spLocks noChangeArrowheads="1"/>
            </p:cNvSpPr>
            <p:nvPr/>
          </p:nvSpPr>
          <p:spPr bwMode="auto">
            <a:xfrm>
              <a:off x="617" y="4455"/>
              <a:ext cx="232" cy="217"/>
            </a:xfrm>
            <a:prstGeom prst="rect">
              <a:avLst/>
            </a:prstGeom>
            <a:solidFill>
              <a:schemeClr val="bg2"/>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47" name="Rectangle 75"/>
            <p:cNvSpPr>
              <a:spLocks noChangeArrowheads="1"/>
            </p:cNvSpPr>
            <p:nvPr/>
          </p:nvSpPr>
          <p:spPr bwMode="auto">
            <a:xfrm>
              <a:off x="617" y="4802"/>
              <a:ext cx="232" cy="217"/>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48" name="Rectangle 76"/>
            <p:cNvSpPr>
              <a:spLocks noChangeArrowheads="1"/>
            </p:cNvSpPr>
            <p:nvPr/>
          </p:nvSpPr>
          <p:spPr bwMode="auto">
            <a:xfrm>
              <a:off x="617" y="5149"/>
              <a:ext cx="232" cy="217"/>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4849" name="Line 77"/>
            <p:cNvSpPr>
              <a:spLocks noChangeShapeType="1"/>
            </p:cNvSpPr>
            <p:nvPr/>
          </p:nvSpPr>
          <p:spPr bwMode="auto">
            <a:xfrm>
              <a:off x="864" y="456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50" name="Line 78"/>
            <p:cNvSpPr>
              <a:spLocks noChangeShapeType="1"/>
            </p:cNvSpPr>
            <p:nvPr/>
          </p:nvSpPr>
          <p:spPr bwMode="auto">
            <a:xfrm>
              <a:off x="912" y="4560"/>
              <a:ext cx="0" cy="7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51" name="Line 79"/>
            <p:cNvSpPr>
              <a:spLocks noChangeShapeType="1"/>
            </p:cNvSpPr>
            <p:nvPr/>
          </p:nvSpPr>
          <p:spPr bwMode="auto">
            <a:xfrm>
              <a:off x="912" y="5280"/>
              <a:ext cx="9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4852" name="Line 80"/>
            <p:cNvSpPr>
              <a:spLocks noChangeShapeType="1"/>
            </p:cNvSpPr>
            <p:nvPr/>
          </p:nvSpPr>
          <p:spPr bwMode="auto">
            <a:xfrm>
              <a:off x="1200" y="52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53" name="Line 81"/>
            <p:cNvSpPr>
              <a:spLocks noChangeShapeType="1"/>
            </p:cNvSpPr>
            <p:nvPr/>
          </p:nvSpPr>
          <p:spPr bwMode="auto">
            <a:xfrm flipV="1">
              <a:off x="1248" y="4560"/>
              <a:ext cx="0" cy="7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54" name="Line 82"/>
            <p:cNvSpPr>
              <a:spLocks noChangeShapeType="1"/>
            </p:cNvSpPr>
            <p:nvPr/>
          </p:nvSpPr>
          <p:spPr bwMode="auto">
            <a:xfrm>
              <a:off x="1248" y="4560"/>
              <a:ext cx="9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34838" name="Text Box 83"/>
          <p:cNvSpPr txBox="1">
            <a:spLocks noChangeArrowheads="1"/>
          </p:cNvSpPr>
          <p:nvPr/>
        </p:nvSpPr>
        <p:spPr bwMode="auto">
          <a:xfrm>
            <a:off x="5689600" y="5143500"/>
            <a:ext cx="25314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solidFill>
                  <a:schemeClr val="tx1"/>
                </a:solidFill>
                <a:latin typeface="Tekton" pitchFamily="34" charset="0"/>
              </a:rPr>
              <a:t>Select wire segments</a:t>
            </a:r>
          </a:p>
          <a:p>
            <a:r>
              <a:rPr lang="en-US" altLang="en-US" b="1">
                <a:solidFill>
                  <a:schemeClr val="tx1"/>
                </a:solidFill>
                <a:latin typeface="Tekton" pitchFamily="34" charset="0"/>
              </a:rPr>
              <a:t>And switches for</a:t>
            </a:r>
          </a:p>
          <a:p>
            <a:r>
              <a:rPr lang="en-US" altLang="en-US" b="1">
                <a:solidFill>
                  <a:schemeClr val="tx1"/>
                </a:solidFill>
                <a:latin typeface="Tekton" pitchFamily="34" charset="0"/>
              </a:rPr>
              <a:t>Interconnection.</a:t>
            </a:r>
          </a:p>
        </p:txBody>
      </p:sp>
    </p:spTree>
    <p:extLst>
      <p:ext uri="{BB962C8B-B14F-4D97-AF65-F5344CB8AC3E}">
        <p14:creationId xmlns:p14="http://schemas.microsoft.com/office/powerpoint/2010/main" val="3207071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324099" y="304800"/>
            <a:ext cx="8551985" cy="304800"/>
          </a:xfrm>
          <a:noFill/>
        </p:spPr>
        <p:txBody>
          <a:bodyPr vert="horz" wrap="square" lIns="90488" tIns="44450" rIns="90488" bIns="44450" rtlCol="0" anchor="ctr">
            <a:normAutofit fontScale="90000"/>
          </a:bodyPr>
          <a:lstStyle/>
          <a:p>
            <a:r>
              <a:rPr lang="en-US" altLang="en-US" dirty="0" smtClean="0"/>
              <a:t>Technology Mapping: A Simple Example</a:t>
            </a:r>
          </a:p>
        </p:txBody>
      </p:sp>
      <p:grpSp>
        <p:nvGrpSpPr>
          <p:cNvPr id="35843" name="Group 3"/>
          <p:cNvGrpSpPr>
            <a:grpSpLocks/>
          </p:cNvGrpSpPr>
          <p:nvPr/>
        </p:nvGrpSpPr>
        <p:grpSpPr bwMode="auto">
          <a:xfrm>
            <a:off x="2438402" y="1371601"/>
            <a:ext cx="2904067" cy="1625629"/>
            <a:chOff x="3110" y="824"/>
            <a:chExt cx="1372" cy="1365"/>
          </a:xfrm>
        </p:grpSpPr>
        <p:grpSp>
          <p:nvGrpSpPr>
            <p:cNvPr id="35883" name="Group 4"/>
            <p:cNvGrpSpPr>
              <a:grpSpLocks/>
            </p:cNvGrpSpPr>
            <p:nvPr/>
          </p:nvGrpSpPr>
          <p:grpSpPr bwMode="auto">
            <a:xfrm>
              <a:off x="3604" y="1300"/>
              <a:ext cx="376" cy="361"/>
              <a:chOff x="3604" y="1300"/>
              <a:chExt cx="376" cy="361"/>
            </a:xfrm>
          </p:grpSpPr>
          <p:sp useBgFill="1">
            <p:nvSpPr>
              <p:cNvPr id="35894" name="Rectangle 5"/>
              <p:cNvSpPr>
                <a:spLocks noChangeArrowheads="1"/>
              </p:cNvSpPr>
              <p:nvPr/>
            </p:nvSpPr>
            <p:spPr bwMode="auto">
              <a:xfrm>
                <a:off x="3604" y="1300"/>
                <a:ext cx="376" cy="280"/>
              </a:xfrm>
              <a:prstGeom prst="rect">
                <a:avLst/>
              </a:prstGeom>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5895" name="Rectangle 6"/>
              <p:cNvSpPr>
                <a:spLocks noChangeArrowheads="1"/>
              </p:cNvSpPr>
              <p:nvPr/>
            </p:nvSpPr>
            <p:spPr bwMode="auto">
              <a:xfrm>
                <a:off x="3638" y="1304"/>
                <a:ext cx="274"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Dom Casual" charset="0"/>
                  </a:rPr>
                  <a:t>FA</a:t>
                </a:r>
              </a:p>
            </p:txBody>
          </p:sp>
        </p:grpSp>
        <p:sp>
          <p:nvSpPr>
            <p:cNvPr id="35884" name="Line 7"/>
            <p:cNvSpPr>
              <a:spLocks noChangeShapeType="1"/>
            </p:cNvSpPr>
            <p:nvPr/>
          </p:nvSpPr>
          <p:spPr bwMode="auto">
            <a:xfrm>
              <a:off x="3696" y="1056"/>
              <a:ext cx="0" cy="24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tr-TR"/>
            </a:p>
          </p:txBody>
        </p:sp>
        <p:sp>
          <p:nvSpPr>
            <p:cNvPr id="35885" name="Line 8"/>
            <p:cNvSpPr>
              <a:spLocks noChangeShapeType="1"/>
            </p:cNvSpPr>
            <p:nvPr/>
          </p:nvSpPr>
          <p:spPr bwMode="auto">
            <a:xfrm>
              <a:off x="3888" y="1056"/>
              <a:ext cx="0" cy="24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tr-TR"/>
            </a:p>
          </p:txBody>
        </p:sp>
        <p:sp>
          <p:nvSpPr>
            <p:cNvPr id="35886" name="Line 9"/>
            <p:cNvSpPr>
              <a:spLocks noChangeShapeType="1"/>
            </p:cNvSpPr>
            <p:nvPr/>
          </p:nvSpPr>
          <p:spPr bwMode="auto">
            <a:xfrm flipH="1">
              <a:off x="3984" y="1440"/>
              <a:ext cx="24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tr-TR"/>
            </a:p>
          </p:txBody>
        </p:sp>
        <p:sp>
          <p:nvSpPr>
            <p:cNvPr id="35887" name="Line 10"/>
            <p:cNvSpPr>
              <a:spLocks noChangeShapeType="1"/>
            </p:cNvSpPr>
            <p:nvPr/>
          </p:nvSpPr>
          <p:spPr bwMode="auto">
            <a:xfrm flipH="1">
              <a:off x="3360" y="1440"/>
              <a:ext cx="24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tr-TR"/>
            </a:p>
          </p:txBody>
        </p:sp>
        <p:sp>
          <p:nvSpPr>
            <p:cNvPr id="35888" name="Line 11"/>
            <p:cNvSpPr>
              <a:spLocks noChangeShapeType="1"/>
            </p:cNvSpPr>
            <p:nvPr/>
          </p:nvSpPr>
          <p:spPr bwMode="auto">
            <a:xfrm>
              <a:off x="3792" y="1584"/>
              <a:ext cx="0" cy="24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tr-TR"/>
            </a:p>
          </p:txBody>
        </p:sp>
        <p:sp>
          <p:nvSpPr>
            <p:cNvPr id="35889" name="Rectangle 12"/>
            <p:cNvSpPr>
              <a:spLocks noChangeArrowheads="1"/>
            </p:cNvSpPr>
            <p:nvPr/>
          </p:nvSpPr>
          <p:spPr bwMode="auto">
            <a:xfrm>
              <a:off x="3590" y="824"/>
              <a:ext cx="193"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Dom Casual" charset="0"/>
                </a:rPr>
                <a:t>A</a:t>
              </a:r>
            </a:p>
          </p:txBody>
        </p:sp>
        <p:sp>
          <p:nvSpPr>
            <p:cNvPr id="35890" name="Rectangle 13"/>
            <p:cNvSpPr>
              <a:spLocks noChangeArrowheads="1"/>
            </p:cNvSpPr>
            <p:nvPr/>
          </p:nvSpPr>
          <p:spPr bwMode="auto">
            <a:xfrm>
              <a:off x="3782" y="824"/>
              <a:ext cx="193"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Dom Casual" charset="0"/>
                </a:rPr>
                <a:t>B</a:t>
              </a:r>
            </a:p>
          </p:txBody>
        </p:sp>
        <p:sp>
          <p:nvSpPr>
            <p:cNvPr id="35891" name="Rectangle 14"/>
            <p:cNvSpPr>
              <a:spLocks noChangeArrowheads="1"/>
            </p:cNvSpPr>
            <p:nvPr/>
          </p:nvSpPr>
          <p:spPr bwMode="auto">
            <a:xfrm>
              <a:off x="3110" y="1304"/>
              <a:ext cx="252"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Dom Casual" charset="0"/>
                </a:rPr>
                <a:t>C</a:t>
              </a:r>
              <a:r>
                <a:rPr lang="en-US" altLang="en-US" sz="2400" b="1" baseline="-25000">
                  <a:solidFill>
                    <a:schemeClr val="tx1"/>
                  </a:solidFill>
                  <a:latin typeface="Dom Casual" charset="0"/>
                </a:rPr>
                <a:t>o</a:t>
              </a:r>
            </a:p>
          </p:txBody>
        </p:sp>
        <p:sp>
          <p:nvSpPr>
            <p:cNvPr id="35892" name="Rectangle 15"/>
            <p:cNvSpPr>
              <a:spLocks noChangeArrowheads="1"/>
            </p:cNvSpPr>
            <p:nvPr/>
          </p:nvSpPr>
          <p:spPr bwMode="auto">
            <a:xfrm>
              <a:off x="4262" y="1304"/>
              <a:ext cx="2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Dom Casual" charset="0"/>
                </a:rPr>
                <a:t>C</a:t>
              </a:r>
              <a:r>
                <a:rPr lang="en-US" altLang="en-US" sz="2400" b="1" baseline="-25000">
                  <a:solidFill>
                    <a:schemeClr val="tx1"/>
                  </a:solidFill>
                  <a:latin typeface="Dom Casual" charset="0"/>
                </a:rPr>
                <a:t>i</a:t>
              </a:r>
            </a:p>
          </p:txBody>
        </p:sp>
        <p:sp>
          <p:nvSpPr>
            <p:cNvPr id="35893" name="Rectangle 16"/>
            <p:cNvSpPr>
              <a:spLocks noChangeArrowheads="1"/>
            </p:cNvSpPr>
            <p:nvPr/>
          </p:nvSpPr>
          <p:spPr bwMode="auto">
            <a:xfrm>
              <a:off x="3686" y="1832"/>
              <a:ext cx="185"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Dom Casual" charset="0"/>
                </a:rPr>
                <a:t>S</a:t>
              </a:r>
            </a:p>
          </p:txBody>
        </p:sp>
      </p:grpSp>
      <p:sp>
        <p:nvSpPr>
          <p:cNvPr id="35844" name="Text Box 17"/>
          <p:cNvSpPr txBox="1">
            <a:spLocks noChangeArrowheads="1"/>
          </p:cNvSpPr>
          <p:nvPr/>
        </p:nvSpPr>
        <p:spPr bwMode="auto">
          <a:xfrm>
            <a:off x="2112964" y="942976"/>
            <a:ext cx="3111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a:solidFill>
                  <a:schemeClr val="tx1"/>
                </a:solidFill>
                <a:latin typeface="Tekton" pitchFamily="34" charset="0"/>
              </a:rPr>
              <a:t>Made of Full Adders</a:t>
            </a:r>
          </a:p>
        </p:txBody>
      </p:sp>
      <p:sp>
        <p:nvSpPr>
          <p:cNvPr id="35845" name="Text Box 18"/>
          <p:cNvSpPr txBox="1">
            <a:spLocks noChangeArrowheads="1"/>
          </p:cNvSpPr>
          <p:nvPr/>
        </p:nvSpPr>
        <p:spPr bwMode="auto">
          <a:xfrm>
            <a:off x="7315200" y="1428751"/>
            <a:ext cx="1382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i="1">
                <a:solidFill>
                  <a:schemeClr val="tx1"/>
                </a:solidFill>
                <a:latin typeface="Tekton" pitchFamily="34" charset="0"/>
              </a:rPr>
              <a:t>A+B = D</a:t>
            </a:r>
          </a:p>
        </p:txBody>
      </p:sp>
      <p:sp>
        <p:nvSpPr>
          <p:cNvPr id="35846" name="Text Box 19"/>
          <p:cNvSpPr txBox="1">
            <a:spLocks noChangeArrowheads="1"/>
          </p:cNvSpPr>
          <p:nvPr/>
        </p:nvSpPr>
        <p:spPr bwMode="auto">
          <a:xfrm>
            <a:off x="1930400" y="2971801"/>
            <a:ext cx="58063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a:solidFill>
                  <a:schemeClr val="tx1"/>
                </a:solidFill>
                <a:latin typeface="Tekton" pitchFamily="34" charset="0"/>
              </a:rPr>
              <a:t>Logic synthesis tool reduces circuit to</a:t>
            </a:r>
          </a:p>
          <a:p>
            <a:r>
              <a:rPr lang="en-US" altLang="en-US" sz="2400" b="1">
                <a:solidFill>
                  <a:schemeClr val="tx1"/>
                </a:solidFill>
                <a:latin typeface="Tekton" pitchFamily="34" charset="0"/>
              </a:rPr>
              <a:t>                        SOP form </a:t>
            </a:r>
          </a:p>
        </p:txBody>
      </p:sp>
      <p:sp>
        <p:nvSpPr>
          <p:cNvPr id="35847" name="Rectangle 20"/>
          <p:cNvSpPr>
            <a:spLocks noChangeArrowheads="1"/>
          </p:cNvSpPr>
          <p:nvPr/>
        </p:nvSpPr>
        <p:spPr bwMode="auto">
          <a:xfrm>
            <a:off x="2133600" y="5829300"/>
            <a:ext cx="5411738"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Courier New" panose="02070309020205020404" pitchFamily="49" charset="0"/>
              </a:rPr>
              <a:t>C</a:t>
            </a:r>
            <a:r>
              <a:rPr lang="en-US" altLang="en-US" sz="2400" b="1" baseline="-25000">
                <a:solidFill>
                  <a:schemeClr val="tx1"/>
                </a:solidFill>
                <a:latin typeface="Courier New" panose="02070309020205020404" pitchFamily="49" charset="0"/>
              </a:rPr>
              <a:t>o</a:t>
            </a:r>
            <a:r>
              <a:rPr lang="en-US" altLang="en-US" sz="2400" b="1">
                <a:solidFill>
                  <a:schemeClr val="tx1"/>
                </a:solidFill>
                <a:latin typeface="Courier New" panose="02070309020205020404" pitchFamily="49" charset="0"/>
              </a:rPr>
              <a:t> = ABC</a:t>
            </a:r>
            <a:r>
              <a:rPr lang="en-US" altLang="en-US" sz="2400" b="1" baseline="-25000">
                <a:solidFill>
                  <a:schemeClr val="tx1"/>
                </a:solidFill>
                <a:latin typeface="Courier New" panose="02070309020205020404" pitchFamily="49" charset="0"/>
              </a:rPr>
              <a:t>i</a:t>
            </a:r>
            <a:r>
              <a:rPr lang="en-US" altLang="en-US" sz="2400" b="1">
                <a:solidFill>
                  <a:schemeClr val="tx1"/>
                </a:solidFill>
                <a:latin typeface="Courier New" panose="02070309020205020404" pitchFamily="49" charset="0"/>
              </a:rPr>
              <a:t> + ABC</a:t>
            </a:r>
            <a:r>
              <a:rPr lang="en-US" altLang="en-US" sz="2400" b="1" baseline="-25000">
                <a:solidFill>
                  <a:schemeClr val="tx1"/>
                </a:solidFill>
                <a:latin typeface="Courier New" panose="02070309020205020404" pitchFamily="49" charset="0"/>
              </a:rPr>
              <a:t>i</a:t>
            </a:r>
            <a:r>
              <a:rPr lang="en-US" altLang="en-US" sz="2400" b="1">
                <a:solidFill>
                  <a:schemeClr val="tx1"/>
                </a:solidFill>
                <a:latin typeface="Courier New" panose="02070309020205020404" pitchFamily="49" charset="0"/>
              </a:rPr>
              <a:t> + ABC</a:t>
            </a:r>
            <a:r>
              <a:rPr lang="en-US" altLang="en-US" sz="2400" b="1" baseline="-25000">
                <a:solidFill>
                  <a:schemeClr val="tx1"/>
                </a:solidFill>
                <a:latin typeface="Courier New" panose="02070309020205020404" pitchFamily="49" charset="0"/>
              </a:rPr>
              <a:t>i</a:t>
            </a:r>
            <a:r>
              <a:rPr lang="en-US" altLang="en-US" sz="2400" b="1">
                <a:solidFill>
                  <a:schemeClr val="tx1"/>
                </a:solidFill>
                <a:latin typeface="Courier New" panose="02070309020205020404" pitchFamily="49" charset="0"/>
              </a:rPr>
              <a:t> + ABC</a:t>
            </a:r>
            <a:r>
              <a:rPr lang="en-US" altLang="en-US" sz="2400" b="1" baseline="-25000">
                <a:solidFill>
                  <a:schemeClr val="tx1"/>
                </a:solidFill>
                <a:latin typeface="Courier New" panose="02070309020205020404" pitchFamily="49" charset="0"/>
              </a:rPr>
              <a:t>i</a:t>
            </a:r>
            <a:endParaRPr lang="en-US" altLang="en-US" sz="2400" b="1">
              <a:solidFill>
                <a:schemeClr val="tx1"/>
              </a:solidFill>
              <a:latin typeface="Courier New" panose="02070309020205020404" pitchFamily="49" charset="0"/>
            </a:endParaRPr>
          </a:p>
        </p:txBody>
      </p:sp>
      <p:sp>
        <p:nvSpPr>
          <p:cNvPr id="35848" name="Rectangle 21"/>
          <p:cNvSpPr>
            <a:spLocks noChangeArrowheads="1"/>
          </p:cNvSpPr>
          <p:nvPr/>
        </p:nvSpPr>
        <p:spPr bwMode="auto">
          <a:xfrm>
            <a:off x="2590801" y="3733800"/>
            <a:ext cx="5288307"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Courier New" panose="02070309020205020404" pitchFamily="49" charset="0"/>
              </a:rPr>
              <a:t>S = ABC</a:t>
            </a:r>
            <a:r>
              <a:rPr lang="en-US" altLang="en-US" sz="2400" b="1" baseline="-25000">
                <a:solidFill>
                  <a:schemeClr val="tx1"/>
                </a:solidFill>
                <a:latin typeface="Courier New" panose="02070309020205020404" pitchFamily="49" charset="0"/>
              </a:rPr>
              <a:t>i</a:t>
            </a:r>
            <a:r>
              <a:rPr lang="en-US" altLang="en-US" sz="2400" b="1">
                <a:solidFill>
                  <a:schemeClr val="tx1"/>
                </a:solidFill>
                <a:latin typeface="Courier New" panose="02070309020205020404" pitchFamily="49" charset="0"/>
              </a:rPr>
              <a:t> + ABC</a:t>
            </a:r>
            <a:r>
              <a:rPr lang="en-US" altLang="en-US" sz="2400" b="1" baseline="-25000">
                <a:solidFill>
                  <a:schemeClr val="tx1"/>
                </a:solidFill>
                <a:latin typeface="Courier New" panose="02070309020205020404" pitchFamily="49" charset="0"/>
              </a:rPr>
              <a:t>i</a:t>
            </a:r>
            <a:r>
              <a:rPr lang="en-US" altLang="en-US" sz="2400" b="1">
                <a:solidFill>
                  <a:schemeClr val="tx1"/>
                </a:solidFill>
                <a:latin typeface="Courier New" panose="02070309020205020404" pitchFamily="49" charset="0"/>
              </a:rPr>
              <a:t> + ABC</a:t>
            </a:r>
            <a:r>
              <a:rPr lang="en-US" altLang="en-US" sz="2400" b="1" baseline="-25000">
                <a:solidFill>
                  <a:schemeClr val="tx1"/>
                </a:solidFill>
                <a:latin typeface="Courier New" panose="02070309020205020404" pitchFamily="49" charset="0"/>
              </a:rPr>
              <a:t>i</a:t>
            </a:r>
            <a:r>
              <a:rPr lang="en-US" altLang="en-US" sz="2400" b="1">
                <a:solidFill>
                  <a:schemeClr val="tx1"/>
                </a:solidFill>
                <a:latin typeface="Courier New" panose="02070309020205020404" pitchFamily="49" charset="0"/>
              </a:rPr>
              <a:t> + ABC</a:t>
            </a:r>
            <a:r>
              <a:rPr lang="en-US" altLang="en-US" sz="2400" b="1" baseline="-25000">
                <a:solidFill>
                  <a:schemeClr val="tx1"/>
                </a:solidFill>
                <a:latin typeface="Courier New" panose="02070309020205020404" pitchFamily="49" charset="0"/>
              </a:rPr>
              <a:t>i</a:t>
            </a:r>
            <a:endParaRPr lang="en-US" altLang="en-US" sz="2400" b="1">
              <a:solidFill>
                <a:schemeClr val="tx1"/>
              </a:solidFill>
              <a:latin typeface="Courier New" panose="02070309020205020404" pitchFamily="49" charset="0"/>
            </a:endParaRPr>
          </a:p>
        </p:txBody>
      </p:sp>
      <p:sp>
        <p:nvSpPr>
          <p:cNvPr id="35849" name="Line 22"/>
          <p:cNvSpPr>
            <a:spLocks noChangeShapeType="1"/>
          </p:cNvSpPr>
          <p:nvPr/>
        </p:nvSpPr>
        <p:spPr bwMode="auto">
          <a:xfrm>
            <a:off x="3429000" y="3810000"/>
            <a:ext cx="203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35850" name="Line 23"/>
          <p:cNvSpPr>
            <a:spLocks noChangeShapeType="1"/>
          </p:cNvSpPr>
          <p:nvPr/>
        </p:nvSpPr>
        <p:spPr bwMode="auto">
          <a:xfrm>
            <a:off x="3810000" y="3810000"/>
            <a:ext cx="203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35851" name="Line 24"/>
          <p:cNvSpPr>
            <a:spLocks noChangeShapeType="1"/>
          </p:cNvSpPr>
          <p:nvPr/>
        </p:nvSpPr>
        <p:spPr bwMode="auto">
          <a:xfrm>
            <a:off x="4800600" y="3810000"/>
            <a:ext cx="203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35852" name="Line 25"/>
          <p:cNvSpPr>
            <a:spLocks noChangeShapeType="1"/>
          </p:cNvSpPr>
          <p:nvPr/>
        </p:nvSpPr>
        <p:spPr bwMode="auto">
          <a:xfrm>
            <a:off x="5029200" y="3810000"/>
            <a:ext cx="203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35853" name="Line 26"/>
          <p:cNvSpPr>
            <a:spLocks noChangeShapeType="1"/>
          </p:cNvSpPr>
          <p:nvPr/>
        </p:nvSpPr>
        <p:spPr bwMode="auto">
          <a:xfrm>
            <a:off x="5791200" y="3810000"/>
            <a:ext cx="203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35854" name="Line 27"/>
          <p:cNvSpPr>
            <a:spLocks noChangeShapeType="1"/>
          </p:cNvSpPr>
          <p:nvPr/>
        </p:nvSpPr>
        <p:spPr bwMode="auto">
          <a:xfrm>
            <a:off x="6019800" y="3810000"/>
            <a:ext cx="203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nvGrpSpPr>
          <p:cNvPr id="35855" name="Group 28"/>
          <p:cNvGrpSpPr>
            <a:grpSpLocks/>
          </p:cNvGrpSpPr>
          <p:nvPr/>
        </p:nvGrpSpPr>
        <p:grpSpPr bwMode="auto">
          <a:xfrm>
            <a:off x="3048001" y="5867400"/>
            <a:ext cx="2957513" cy="0"/>
            <a:chOff x="1066" y="3464"/>
            <a:chExt cx="1397" cy="0"/>
          </a:xfrm>
        </p:grpSpPr>
        <p:sp>
          <p:nvSpPr>
            <p:cNvPr id="35880" name="Line 29"/>
            <p:cNvSpPr>
              <a:spLocks noChangeShapeType="1"/>
            </p:cNvSpPr>
            <p:nvPr/>
          </p:nvSpPr>
          <p:spPr bwMode="auto">
            <a:xfrm>
              <a:off x="1066" y="3464"/>
              <a:ext cx="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35881" name="Line 30"/>
            <p:cNvSpPr>
              <a:spLocks noChangeShapeType="1"/>
            </p:cNvSpPr>
            <p:nvPr/>
          </p:nvSpPr>
          <p:spPr bwMode="auto">
            <a:xfrm>
              <a:off x="1713" y="3464"/>
              <a:ext cx="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35882" name="Line 31"/>
            <p:cNvSpPr>
              <a:spLocks noChangeShapeType="1"/>
            </p:cNvSpPr>
            <p:nvPr/>
          </p:nvSpPr>
          <p:spPr bwMode="auto">
            <a:xfrm>
              <a:off x="2367" y="3464"/>
              <a:ext cx="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sp>
        <p:nvSpPr>
          <p:cNvPr id="35856" name="Rectangle 32"/>
          <p:cNvSpPr>
            <a:spLocks noChangeArrowheads="1"/>
          </p:cNvSpPr>
          <p:nvPr/>
        </p:nvSpPr>
        <p:spPr bwMode="auto">
          <a:xfrm>
            <a:off x="3251200" y="4629150"/>
            <a:ext cx="1117600" cy="80010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5857" name="Line 33"/>
          <p:cNvSpPr>
            <a:spLocks noChangeShapeType="1"/>
          </p:cNvSpPr>
          <p:nvPr/>
        </p:nvSpPr>
        <p:spPr bwMode="auto">
          <a:xfrm>
            <a:off x="2641600" y="480060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5858" name="Line 34"/>
          <p:cNvSpPr>
            <a:spLocks noChangeShapeType="1"/>
          </p:cNvSpPr>
          <p:nvPr/>
        </p:nvSpPr>
        <p:spPr bwMode="auto">
          <a:xfrm>
            <a:off x="2641600" y="497205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5859" name="Line 35"/>
          <p:cNvSpPr>
            <a:spLocks noChangeShapeType="1"/>
          </p:cNvSpPr>
          <p:nvPr/>
        </p:nvSpPr>
        <p:spPr bwMode="auto">
          <a:xfrm>
            <a:off x="2641600" y="514350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5860" name="Line 36"/>
          <p:cNvSpPr>
            <a:spLocks noChangeShapeType="1"/>
          </p:cNvSpPr>
          <p:nvPr/>
        </p:nvSpPr>
        <p:spPr bwMode="auto">
          <a:xfrm>
            <a:off x="2641600" y="531495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5861" name="Line 37"/>
          <p:cNvSpPr>
            <a:spLocks noChangeShapeType="1"/>
          </p:cNvSpPr>
          <p:nvPr/>
        </p:nvSpPr>
        <p:spPr bwMode="auto">
          <a:xfrm>
            <a:off x="4368800" y="5029200"/>
            <a:ext cx="508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5862" name="Text Box 38"/>
          <p:cNvSpPr txBox="1">
            <a:spLocks noChangeArrowheads="1"/>
          </p:cNvSpPr>
          <p:nvPr/>
        </p:nvSpPr>
        <p:spPr bwMode="auto">
          <a:xfrm>
            <a:off x="3352800" y="485775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a:solidFill>
                  <a:schemeClr val="tx1"/>
                </a:solidFill>
                <a:latin typeface="Tekton" pitchFamily="34" charset="0"/>
              </a:rPr>
              <a:t>LUT</a:t>
            </a:r>
          </a:p>
        </p:txBody>
      </p:sp>
      <p:sp>
        <p:nvSpPr>
          <p:cNvPr id="35863" name="Rectangle 39"/>
          <p:cNvSpPr>
            <a:spLocks noChangeArrowheads="1"/>
          </p:cNvSpPr>
          <p:nvPr/>
        </p:nvSpPr>
        <p:spPr bwMode="auto">
          <a:xfrm>
            <a:off x="4978401" y="4857750"/>
            <a:ext cx="493725"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Courier New" panose="02070309020205020404" pitchFamily="49" charset="0"/>
              </a:rPr>
              <a:t>C</a:t>
            </a:r>
            <a:r>
              <a:rPr lang="en-US" altLang="en-US" sz="2400" b="1" baseline="-25000">
                <a:solidFill>
                  <a:schemeClr val="tx1"/>
                </a:solidFill>
                <a:latin typeface="Courier New" panose="02070309020205020404" pitchFamily="49" charset="0"/>
              </a:rPr>
              <a:t>o</a:t>
            </a:r>
            <a:endParaRPr lang="en-US" altLang="en-US" sz="2400" b="1">
              <a:solidFill>
                <a:schemeClr val="tx1"/>
              </a:solidFill>
              <a:latin typeface="Courier New" panose="02070309020205020404" pitchFamily="49" charset="0"/>
            </a:endParaRPr>
          </a:p>
        </p:txBody>
      </p:sp>
      <p:sp>
        <p:nvSpPr>
          <p:cNvPr id="35864" name="Rectangle 40"/>
          <p:cNvSpPr>
            <a:spLocks noChangeArrowheads="1"/>
          </p:cNvSpPr>
          <p:nvPr/>
        </p:nvSpPr>
        <p:spPr bwMode="auto">
          <a:xfrm>
            <a:off x="2133601" y="5029200"/>
            <a:ext cx="493725"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Courier New" panose="02070309020205020404" pitchFamily="49" charset="0"/>
              </a:rPr>
              <a:t>C</a:t>
            </a:r>
            <a:r>
              <a:rPr lang="en-US" altLang="en-US" sz="2400" b="1" baseline="-25000">
                <a:solidFill>
                  <a:schemeClr val="tx1"/>
                </a:solidFill>
                <a:latin typeface="Courier New" panose="02070309020205020404" pitchFamily="49" charset="0"/>
              </a:rPr>
              <a:t>i</a:t>
            </a:r>
            <a:endParaRPr lang="en-US" altLang="en-US" sz="2400" b="1">
              <a:solidFill>
                <a:schemeClr val="tx1"/>
              </a:solidFill>
              <a:latin typeface="Courier New" panose="02070309020205020404" pitchFamily="49" charset="0"/>
            </a:endParaRPr>
          </a:p>
        </p:txBody>
      </p:sp>
      <p:sp>
        <p:nvSpPr>
          <p:cNvPr id="35865" name="Rectangle 41"/>
          <p:cNvSpPr>
            <a:spLocks noChangeArrowheads="1"/>
          </p:cNvSpPr>
          <p:nvPr/>
        </p:nvSpPr>
        <p:spPr bwMode="auto">
          <a:xfrm>
            <a:off x="2133600" y="4800600"/>
            <a:ext cx="370294"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Courier New" panose="02070309020205020404" pitchFamily="49" charset="0"/>
              </a:rPr>
              <a:t>B</a:t>
            </a:r>
          </a:p>
        </p:txBody>
      </p:sp>
      <p:sp>
        <p:nvSpPr>
          <p:cNvPr id="35866" name="Rectangle 42"/>
          <p:cNvSpPr>
            <a:spLocks noChangeArrowheads="1"/>
          </p:cNvSpPr>
          <p:nvPr/>
        </p:nvSpPr>
        <p:spPr bwMode="auto">
          <a:xfrm>
            <a:off x="2133600" y="4572000"/>
            <a:ext cx="370294"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Courier New" panose="02070309020205020404" pitchFamily="49" charset="0"/>
              </a:rPr>
              <a:t>A</a:t>
            </a:r>
          </a:p>
        </p:txBody>
      </p:sp>
      <p:sp>
        <p:nvSpPr>
          <p:cNvPr id="35867" name="Line 43"/>
          <p:cNvSpPr>
            <a:spLocks noChangeShapeType="1"/>
          </p:cNvSpPr>
          <p:nvPr/>
        </p:nvSpPr>
        <p:spPr bwMode="auto">
          <a:xfrm flipH="1" flipV="1">
            <a:off x="4775200" y="5486400"/>
            <a:ext cx="812800" cy="1714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5868" name="Rectangle 44"/>
          <p:cNvSpPr>
            <a:spLocks noChangeArrowheads="1"/>
          </p:cNvSpPr>
          <p:nvPr/>
        </p:nvSpPr>
        <p:spPr bwMode="auto">
          <a:xfrm>
            <a:off x="7620000" y="4629150"/>
            <a:ext cx="1117600" cy="80010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5869" name="Line 45"/>
          <p:cNvSpPr>
            <a:spLocks noChangeShapeType="1"/>
          </p:cNvSpPr>
          <p:nvPr/>
        </p:nvSpPr>
        <p:spPr bwMode="auto">
          <a:xfrm>
            <a:off x="7010400" y="480060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5870" name="Line 46"/>
          <p:cNvSpPr>
            <a:spLocks noChangeShapeType="1"/>
          </p:cNvSpPr>
          <p:nvPr/>
        </p:nvSpPr>
        <p:spPr bwMode="auto">
          <a:xfrm>
            <a:off x="7010400" y="497205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5871" name="Line 47"/>
          <p:cNvSpPr>
            <a:spLocks noChangeShapeType="1"/>
          </p:cNvSpPr>
          <p:nvPr/>
        </p:nvSpPr>
        <p:spPr bwMode="auto">
          <a:xfrm>
            <a:off x="7010400" y="514350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5872" name="Line 48"/>
          <p:cNvSpPr>
            <a:spLocks noChangeShapeType="1"/>
          </p:cNvSpPr>
          <p:nvPr/>
        </p:nvSpPr>
        <p:spPr bwMode="auto">
          <a:xfrm>
            <a:off x="7010400" y="5314950"/>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5873" name="Line 49"/>
          <p:cNvSpPr>
            <a:spLocks noChangeShapeType="1"/>
          </p:cNvSpPr>
          <p:nvPr/>
        </p:nvSpPr>
        <p:spPr bwMode="auto">
          <a:xfrm>
            <a:off x="8737600" y="5029200"/>
            <a:ext cx="508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5874" name="Text Box 50"/>
          <p:cNvSpPr txBox="1">
            <a:spLocks noChangeArrowheads="1"/>
          </p:cNvSpPr>
          <p:nvPr/>
        </p:nvSpPr>
        <p:spPr bwMode="auto">
          <a:xfrm>
            <a:off x="7721600" y="485775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a:solidFill>
                  <a:schemeClr val="tx1"/>
                </a:solidFill>
                <a:latin typeface="Tekton" pitchFamily="34" charset="0"/>
              </a:rPr>
              <a:t>LUT</a:t>
            </a:r>
          </a:p>
        </p:txBody>
      </p:sp>
      <p:sp>
        <p:nvSpPr>
          <p:cNvPr id="35875" name="Rectangle 51"/>
          <p:cNvSpPr>
            <a:spLocks noChangeArrowheads="1"/>
          </p:cNvSpPr>
          <p:nvPr/>
        </p:nvSpPr>
        <p:spPr bwMode="auto">
          <a:xfrm>
            <a:off x="9347200" y="4857750"/>
            <a:ext cx="370294"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Courier New" panose="02070309020205020404" pitchFamily="49" charset="0"/>
              </a:rPr>
              <a:t>S</a:t>
            </a:r>
          </a:p>
        </p:txBody>
      </p:sp>
      <p:sp>
        <p:nvSpPr>
          <p:cNvPr id="35876" name="Rectangle 52"/>
          <p:cNvSpPr>
            <a:spLocks noChangeArrowheads="1"/>
          </p:cNvSpPr>
          <p:nvPr/>
        </p:nvSpPr>
        <p:spPr bwMode="auto">
          <a:xfrm>
            <a:off x="6502401" y="5029200"/>
            <a:ext cx="493725"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Courier New" panose="02070309020205020404" pitchFamily="49" charset="0"/>
              </a:rPr>
              <a:t>C</a:t>
            </a:r>
            <a:r>
              <a:rPr lang="en-US" altLang="en-US" sz="2400" b="1" baseline="-25000">
                <a:solidFill>
                  <a:schemeClr val="tx1"/>
                </a:solidFill>
                <a:latin typeface="Courier New" panose="02070309020205020404" pitchFamily="49" charset="0"/>
              </a:rPr>
              <a:t>i</a:t>
            </a:r>
            <a:endParaRPr lang="en-US" altLang="en-US" sz="2400" b="1">
              <a:solidFill>
                <a:schemeClr val="tx1"/>
              </a:solidFill>
              <a:latin typeface="Courier New" panose="02070309020205020404" pitchFamily="49" charset="0"/>
            </a:endParaRPr>
          </a:p>
        </p:txBody>
      </p:sp>
      <p:sp>
        <p:nvSpPr>
          <p:cNvPr id="35877" name="Rectangle 53"/>
          <p:cNvSpPr>
            <a:spLocks noChangeArrowheads="1"/>
          </p:cNvSpPr>
          <p:nvPr/>
        </p:nvSpPr>
        <p:spPr bwMode="auto">
          <a:xfrm>
            <a:off x="6502400" y="4800600"/>
            <a:ext cx="370294"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Courier New" panose="02070309020205020404" pitchFamily="49" charset="0"/>
              </a:rPr>
              <a:t>B</a:t>
            </a:r>
          </a:p>
        </p:txBody>
      </p:sp>
      <p:sp>
        <p:nvSpPr>
          <p:cNvPr id="35878" name="Rectangle 54"/>
          <p:cNvSpPr>
            <a:spLocks noChangeArrowheads="1"/>
          </p:cNvSpPr>
          <p:nvPr/>
        </p:nvSpPr>
        <p:spPr bwMode="auto">
          <a:xfrm>
            <a:off x="6502400" y="4572000"/>
            <a:ext cx="370294"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nSpc>
                <a:spcPct val="90000"/>
              </a:lnSpc>
            </a:pPr>
            <a:r>
              <a:rPr lang="en-US" altLang="en-US" sz="2400" b="1">
                <a:solidFill>
                  <a:schemeClr val="tx1"/>
                </a:solidFill>
                <a:latin typeface="Courier New" panose="02070309020205020404" pitchFamily="49" charset="0"/>
              </a:rPr>
              <a:t>A</a:t>
            </a:r>
          </a:p>
        </p:txBody>
      </p:sp>
      <p:sp>
        <p:nvSpPr>
          <p:cNvPr id="35879" name="Line 55"/>
          <p:cNvSpPr>
            <a:spLocks noChangeShapeType="1"/>
          </p:cNvSpPr>
          <p:nvPr/>
        </p:nvSpPr>
        <p:spPr bwMode="auto">
          <a:xfrm>
            <a:off x="5384800" y="4229100"/>
            <a:ext cx="9144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3717471932"/>
      </p:ext>
    </p:extLst>
  </p:cSld>
  <p:clrMapOvr>
    <a:masterClrMapping/>
  </p:clrMapOvr>
  <mc:AlternateContent xmlns:mc="http://schemas.openxmlformats.org/markup-compatibility/2006">
    <mc:Choice xmlns:p14="http://schemas.microsoft.com/office/powerpoint/2010/main" Requires="p14">
      <p:transition spd="slow" p14:dur="2000" advTm="2533"/>
    </mc:Choice>
    <mc:Fallback>
      <p:transition spd="slow" advTm="2533"/>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324100" y="304800"/>
            <a:ext cx="4305300" cy="304800"/>
          </a:xfrm>
          <a:noFill/>
        </p:spPr>
        <p:txBody>
          <a:bodyPr vert="horz" wrap="square" lIns="90488" tIns="44450" rIns="90488" bIns="44450" rtlCol="0" anchor="ctr">
            <a:normAutofit fontScale="90000"/>
          </a:bodyPr>
          <a:lstStyle/>
          <a:p>
            <a:r>
              <a:rPr lang="en-US" altLang="en-US" smtClean="0"/>
              <a:t>Processor + FPGA</a:t>
            </a:r>
          </a:p>
        </p:txBody>
      </p:sp>
      <p:sp>
        <p:nvSpPr>
          <p:cNvPr id="36867" name="Text Box 3"/>
          <p:cNvSpPr txBox="1">
            <a:spLocks noChangeArrowheads="1"/>
          </p:cNvSpPr>
          <p:nvPr/>
        </p:nvSpPr>
        <p:spPr bwMode="auto">
          <a:xfrm>
            <a:off x="1752601" y="3403600"/>
            <a:ext cx="54633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1. FPGA serves as coprocessor for data </a:t>
            </a:r>
          </a:p>
          <a:p>
            <a:r>
              <a:rPr lang="en-US" altLang="en-US" sz="2000" b="1">
                <a:solidFill>
                  <a:schemeClr val="tx1"/>
                </a:solidFill>
                <a:latin typeface="Tekton" pitchFamily="34" charset="0"/>
              </a:rPr>
              <a:t>    intensive applications – possible project.</a:t>
            </a:r>
          </a:p>
        </p:txBody>
      </p:sp>
      <p:sp>
        <p:nvSpPr>
          <p:cNvPr id="36868" name="Text Box 4"/>
          <p:cNvSpPr txBox="1">
            <a:spLocks noChangeArrowheads="1"/>
          </p:cNvSpPr>
          <p:nvPr/>
        </p:nvSpPr>
        <p:spPr bwMode="auto">
          <a:xfrm>
            <a:off x="2133601" y="736601"/>
            <a:ext cx="2411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Three possibilities</a:t>
            </a:r>
          </a:p>
        </p:txBody>
      </p:sp>
      <p:sp>
        <p:nvSpPr>
          <p:cNvPr id="36869" name="Rectangle 5"/>
          <p:cNvSpPr>
            <a:spLocks noChangeArrowheads="1"/>
          </p:cNvSpPr>
          <p:nvPr/>
        </p:nvSpPr>
        <p:spPr bwMode="auto">
          <a:xfrm>
            <a:off x="3124201" y="1206500"/>
            <a:ext cx="1457325" cy="1225550"/>
          </a:xfrm>
          <a:prstGeom prst="rect">
            <a:avLst/>
          </a:prstGeom>
          <a:solidFill>
            <a:schemeClr val="bg1"/>
          </a:solidFill>
          <a:ln w="12700">
            <a:solidFill>
              <a:schemeClr val="tx1"/>
            </a:solidFill>
            <a:prstDash val="dash"/>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6870" name="Rectangle 6"/>
          <p:cNvSpPr>
            <a:spLocks noChangeArrowheads="1"/>
          </p:cNvSpPr>
          <p:nvPr/>
        </p:nvSpPr>
        <p:spPr bwMode="auto">
          <a:xfrm>
            <a:off x="3489326" y="1498600"/>
            <a:ext cx="728663" cy="642938"/>
          </a:xfrm>
          <a:prstGeom prst="rect">
            <a:avLst/>
          </a:prstGeom>
          <a:solidFill>
            <a:schemeClr va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6871" name="Rectangle 7"/>
          <p:cNvSpPr>
            <a:spLocks noChangeArrowheads="1"/>
          </p:cNvSpPr>
          <p:nvPr/>
        </p:nvSpPr>
        <p:spPr bwMode="auto">
          <a:xfrm>
            <a:off x="5189538" y="1265238"/>
            <a:ext cx="1668462" cy="1173162"/>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6872" name="Rectangle 8"/>
          <p:cNvSpPr>
            <a:spLocks noChangeArrowheads="1"/>
          </p:cNvSpPr>
          <p:nvPr/>
        </p:nvSpPr>
        <p:spPr bwMode="auto">
          <a:xfrm>
            <a:off x="5614988" y="1557338"/>
            <a:ext cx="785812" cy="576262"/>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6873" name="Line 9"/>
          <p:cNvSpPr>
            <a:spLocks noChangeShapeType="1"/>
          </p:cNvSpPr>
          <p:nvPr/>
        </p:nvSpPr>
        <p:spPr bwMode="auto">
          <a:xfrm>
            <a:off x="4217989" y="1849438"/>
            <a:ext cx="363537"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6874" name="Line 10"/>
          <p:cNvSpPr>
            <a:spLocks noChangeShapeType="1"/>
          </p:cNvSpPr>
          <p:nvPr/>
        </p:nvSpPr>
        <p:spPr bwMode="auto">
          <a:xfrm>
            <a:off x="4581526" y="1849438"/>
            <a:ext cx="608013"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6875" name="Line 11"/>
          <p:cNvSpPr>
            <a:spLocks noChangeShapeType="1"/>
          </p:cNvSpPr>
          <p:nvPr/>
        </p:nvSpPr>
        <p:spPr bwMode="auto">
          <a:xfrm flipV="1">
            <a:off x="4946650" y="2141538"/>
            <a:ext cx="0" cy="525462"/>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6876" name="Text Box 12"/>
          <p:cNvSpPr txBox="1">
            <a:spLocks noChangeArrowheads="1"/>
          </p:cNvSpPr>
          <p:nvPr/>
        </p:nvSpPr>
        <p:spPr bwMode="auto">
          <a:xfrm>
            <a:off x="4338638" y="2724150"/>
            <a:ext cx="17970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solidFill>
                  <a:schemeClr val="tx1"/>
                </a:solidFill>
                <a:latin typeface="Tekton" pitchFamily="34" charset="0"/>
              </a:rPr>
              <a:t>Backplane bus</a:t>
            </a:r>
          </a:p>
          <a:p>
            <a:r>
              <a:rPr lang="en-US" altLang="en-US" b="1">
                <a:solidFill>
                  <a:schemeClr val="tx1"/>
                </a:solidFill>
                <a:latin typeface="Tekton" pitchFamily="34" charset="0"/>
              </a:rPr>
              <a:t>(e.g. PCI)</a:t>
            </a:r>
          </a:p>
        </p:txBody>
      </p:sp>
      <p:sp>
        <p:nvSpPr>
          <p:cNvPr id="36877" name="Text Box 13"/>
          <p:cNvSpPr txBox="1">
            <a:spLocks noChangeArrowheads="1"/>
          </p:cNvSpPr>
          <p:nvPr/>
        </p:nvSpPr>
        <p:spPr bwMode="auto">
          <a:xfrm>
            <a:off x="3505200" y="16002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solidFill>
                  <a:schemeClr val="tx1"/>
                </a:solidFill>
                <a:latin typeface="Tekton" pitchFamily="34" charset="0"/>
              </a:rPr>
              <a:t>Proc</a:t>
            </a:r>
          </a:p>
        </p:txBody>
      </p:sp>
      <p:sp>
        <p:nvSpPr>
          <p:cNvPr id="36878" name="Text Box 14"/>
          <p:cNvSpPr txBox="1">
            <a:spLocks noChangeArrowheads="1"/>
          </p:cNvSpPr>
          <p:nvPr/>
        </p:nvSpPr>
        <p:spPr bwMode="auto">
          <a:xfrm>
            <a:off x="3611563" y="249078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solidFill>
                  <a:schemeClr val="tx1"/>
                </a:solidFill>
                <a:latin typeface="Tekton" pitchFamily="34" charset="0"/>
              </a:rPr>
              <a:t>chip</a:t>
            </a:r>
          </a:p>
        </p:txBody>
      </p:sp>
      <p:sp>
        <p:nvSpPr>
          <p:cNvPr id="36879" name="Text Box 15"/>
          <p:cNvSpPr txBox="1">
            <a:spLocks noChangeArrowheads="1"/>
          </p:cNvSpPr>
          <p:nvPr/>
        </p:nvSpPr>
        <p:spPr bwMode="auto">
          <a:xfrm>
            <a:off x="5105400" y="914401"/>
            <a:ext cx="164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solidFill>
                  <a:schemeClr val="tx1"/>
                </a:solidFill>
                <a:latin typeface="Tekton" pitchFamily="34" charset="0"/>
              </a:rPr>
              <a:t>daughtercard</a:t>
            </a:r>
          </a:p>
        </p:txBody>
      </p:sp>
      <p:sp>
        <p:nvSpPr>
          <p:cNvPr id="36880" name="Text Box 16"/>
          <p:cNvSpPr txBox="1">
            <a:spLocks noChangeArrowheads="1"/>
          </p:cNvSpPr>
          <p:nvPr/>
        </p:nvSpPr>
        <p:spPr bwMode="auto">
          <a:xfrm>
            <a:off x="5614989" y="1673225"/>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solidFill>
                  <a:schemeClr val="tx1"/>
                </a:solidFill>
                <a:latin typeface="Tekton" pitchFamily="34" charset="0"/>
              </a:rPr>
              <a:t>FPGA</a:t>
            </a:r>
          </a:p>
        </p:txBody>
      </p:sp>
      <p:sp>
        <p:nvSpPr>
          <p:cNvPr id="36881" name="Rectangle 17"/>
          <p:cNvSpPr>
            <a:spLocks noChangeArrowheads="1"/>
          </p:cNvSpPr>
          <p:nvPr/>
        </p:nvSpPr>
        <p:spPr bwMode="auto">
          <a:xfrm>
            <a:off x="3886201" y="4191001"/>
            <a:ext cx="2392363" cy="1285875"/>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6882" name="Text Box 18"/>
          <p:cNvSpPr txBox="1">
            <a:spLocks noChangeArrowheads="1"/>
          </p:cNvSpPr>
          <p:nvPr/>
        </p:nvSpPr>
        <p:spPr bwMode="auto">
          <a:xfrm>
            <a:off x="6419850" y="469423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solidFill>
                  <a:schemeClr val="tx1"/>
                </a:solidFill>
                <a:latin typeface="Tekton" pitchFamily="34" charset="0"/>
              </a:rPr>
              <a:t>chip</a:t>
            </a:r>
          </a:p>
        </p:txBody>
      </p:sp>
      <p:sp>
        <p:nvSpPr>
          <p:cNvPr id="36883" name="Rectangle 19"/>
          <p:cNvSpPr>
            <a:spLocks noChangeArrowheads="1"/>
          </p:cNvSpPr>
          <p:nvPr/>
        </p:nvSpPr>
        <p:spPr bwMode="auto">
          <a:xfrm>
            <a:off x="4192588" y="4513264"/>
            <a:ext cx="736600" cy="642937"/>
          </a:xfrm>
          <a:prstGeom prst="rect">
            <a:avLst/>
          </a:prstGeom>
          <a:solidFill>
            <a:schemeClr va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6884" name="Rectangle 20"/>
          <p:cNvSpPr>
            <a:spLocks noChangeArrowheads="1"/>
          </p:cNvSpPr>
          <p:nvPr/>
        </p:nvSpPr>
        <p:spPr bwMode="auto">
          <a:xfrm>
            <a:off x="5297488" y="4513263"/>
            <a:ext cx="735012" cy="57785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6885" name="Text Box 21"/>
          <p:cNvSpPr txBox="1">
            <a:spLocks noChangeArrowheads="1"/>
          </p:cNvSpPr>
          <p:nvPr/>
        </p:nvSpPr>
        <p:spPr bwMode="auto">
          <a:xfrm>
            <a:off x="5297489" y="4641850"/>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solidFill>
                  <a:schemeClr val="tx1"/>
                </a:solidFill>
                <a:latin typeface="Tekton" pitchFamily="34" charset="0"/>
              </a:rPr>
              <a:t>FPGA</a:t>
            </a:r>
          </a:p>
        </p:txBody>
      </p:sp>
      <p:sp>
        <p:nvSpPr>
          <p:cNvPr id="36886" name="Text Box 22"/>
          <p:cNvSpPr txBox="1">
            <a:spLocks noChangeArrowheads="1"/>
          </p:cNvSpPr>
          <p:nvPr/>
        </p:nvSpPr>
        <p:spPr bwMode="auto">
          <a:xfrm>
            <a:off x="4254500" y="470535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solidFill>
                  <a:schemeClr val="tx1"/>
                </a:solidFill>
                <a:latin typeface="Tekton" pitchFamily="34" charset="0"/>
              </a:rPr>
              <a:t>Proc</a:t>
            </a:r>
          </a:p>
        </p:txBody>
      </p:sp>
      <p:sp>
        <p:nvSpPr>
          <p:cNvPr id="36887" name="Line 23"/>
          <p:cNvSpPr>
            <a:spLocks noChangeShapeType="1"/>
          </p:cNvSpPr>
          <p:nvPr/>
        </p:nvSpPr>
        <p:spPr bwMode="auto">
          <a:xfrm>
            <a:off x="4929188" y="4833938"/>
            <a:ext cx="368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6888" name="Text Box 24"/>
          <p:cNvSpPr txBox="1">
            <a:spLocks noChangeArrowheads="1"/>
          </p:cNvSpPr>
          <p:nvPr/>
        </p:nvSpPr>
        <p:spPr bwMode="auto">
          <a:xfrm>
            <a:off x="1828801" y="5537201"/>
            <a:ext cx="4962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2. FPGA serves as embedded computer</a:t>
            </a:r>
          </a:p>
          <a:p>
            <a:r>
              <a:rPr lang="en-US" altLang="en-US" sz="2000" b="1">
                <a:solidFill>
                  <a:schemeClr val="tx1"/>
                </a:solidFill>
                <a:latin typeface="Tekton" pitchFamily="34" charset="0"/>
              </a:rPr>
              <a:t>    for low latency transfer.</a:t>
            </a:r>
          </a:p>
        </p:txBody>
      </p:sp>
      <p:sp>
        <p:nvSpPr>
          <p:cNvPr id="36889" name="Text Box 25"/>
          <p:cNvSpPr txBox="1">
            <a:spLocks noChangeArrowheads="1"/>
          </p:cNvSpPr>
          <p:nvPr/>
        </p:nvSpPr>
        <p:spPr bwMode="auto">
          <a:xfrm>
            <a:off x="5662614" y="5992814"/>
            <a:ext cx="420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i="1">
                <a:solidFill>
                  <a:schemeClr val="accent2"/>
                </a:solidFill>
                <a:latin typeface="Tekton" pitchFamily="34" charset="0"/>
              </a:rPr>
              <a:t>“Reconfigurable Functional Unit”</a:t>
            </a:r>
          </a:p>
        </p:txBody>
      </p:sp>
    </p:spTree>
    <p:extLst>
      <p:ext uri="{BB962C8B-B14F-4D97-AF65-F5344CB8AC3E}">
        <p14:creationId xmlns:p14="http://schemas.microsoft.com/office/powerpoint/2010/main" val="2513401722"/>
      </p:ext>
    </p:extLst>
  </p:cSld>
  <p:clrMapOvr>
    <a:masterClrMapping/>
  </p:clrMapOvr>
  <mc:AlternateContent xmlns:mc="http://schemas.openxmlformats.org/markup-compatibility/2006">
    <mc:Choice xmlns:p14="http://schemas.microsoft.com/office/powerpoint/2010/main" Requires="p14">
      <p:transition spd="slow" p14:dur="2000" advTm="2533"/>
    </mc:Choice>
    <mc:Fallback>
      <p:transition spd="slow" advTm="253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324100" y="304800"/>
            <a:ext cx="5905500" cy="381000"/>
          </a:xfrm>
          <a:noFill/>
        </p:spPr>
        <p:txBody>
          <a:bodyPr vert="horz" wrap="square" lIns="90488" tIns="44450" rIns="90488" bIns="44450" rtlCol="0" anchor="ctr">
            <a:normAutofit fontScale="90000"/>
          </a:bodyPr>
          <a:lstStyle/>
          <a:p>
            <a:r>
              <a:rPr lang="en-US" altLang="en-US" smtClean="0"/>
              <a:t>Reconfigurable Computing</a:t>
            </a:r>
          </a:p>
        </p:txBody>
      </p:sp>
      <p:sp>
        <p:nvSpPr>
          <p:cNvPr id="10243" name="Rectangle 3"/>
          <p:cNvSpPr>
            <a:spLocks noGrp="1" noChangeArrowheads="1"/>
          </p:cNvSpPr>
          <p:nvPr>
            <p:ph idx="1"/>
          </p:nvPr>
        </p:nvSpPr>
        <p:spPr>
          <a:xfrm>
            <a:off x="2514600" y="4876800"/>
            <a:ext cx="7696200" cy="1219200"/>
          </a:xfrm>
          <a:noFill/>
        </p:spPr>
        <p:txBody>
          <a:bodyPr vert="horz" lIns="90488" tIns="44450" rIns="90488" bIns="44450" rtlCol="0">
            <a:normAutofit/>
          </a:bodyPr>
          <a:lstStyle/>
          <a:p>
            <a:pPr lvl="1"/>
            <a:r>
              <a:rPr lang="en-US" altLang="en-US" sz="2000"/>
              <a:t>Create specialized hardware for each application.</a:t>
            </a:r>
          </a:p>
          <a:p>
            <a:pPr lvl="1"/>
            <a:r>
              <a:rPr lang="en-US" altLang="en-US" sz="2000"/>
              <a:t>Functional units optimized to perform a special task. </a:t>
            </a:r>
            <a:endParaRPr lang="en-US" altLang="en-US" smtClean="0"/>
          </a:p>
        </p:txBody>
      </p:sp>
      <p:sp>
        <p:nvSpPr>
          <p:cNvPr id="10244" name="Rectangle 4"/>
          <p:cNvSpPr>
            <a:spLocks noChangeArrowheads="1"/>
          </p:cNvSpPr>
          <p:nvPr/>
        </p:nvSpPr>
        <p:spPr bwMode="auto">
          <a:xfrm>
            <a:off x="6705600" y="2212976"/>
            <a:ext cx="3048000" cy="1050925"/>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endParaRPr lang="en-US" altLang="en-US" sz="2000">
              <a:solidFill>
                <a:schemeClr val="tx1"/>
              </a:solidFill>
              <a:latin typeface="GillSans" charset="0"/>
            </a:endParaRPr>
          </a:p>
        </p:txBody>
      </p:sp>
      <p:sp>
        <p:nvSpPr>
          <p:cNvPr id="10245" name="Text Box 5"/>
          <p:cNvSpPr txBox="1">
            <a:spLocks noChangeArrowheads="1"/>
          </p:cNvSpPr>
          <p:nvPr/>
        </p:nvSpPr>
        <p:spPr bwMode="auto">
          <a:xfrm>
            <a:off x="7467601" y="2362201"/>
            <a:ext cx="16914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a:solidFill>
                  <a:schemeClr val="tx1"/>
                </a:solidFill>
                <a:latin typeface="Tekton" pitchFamily="34" charset="0"/>
              </a:rPr>
              <a:t>Functional </a:t>
            </a:r>
          </a:p>
          <a:p>
            <a:r>
              <a:rPr lang="en-US" altLang="en-US" sz="2400">
                <a:solidFill>
                  <a:schemeClr val="tx1"/>
                </a:solidFill>
                <a:latin typeface="Tekton" pitchFamily="34" charset="0"/>
              </a:rPr>
              <a:t>     Unit</a:t>
            </a:r>
          </a:p>
        </p:txBody>
      </p:sp>
      <p:grpSp>
        <p:nvGrpSpPr>
          <p:cNvPr id="10246" name="Group 6"/>
          <p:cNvGrpSpPr>
            <a:grpSpLocks/>
          </p:cNvGrpSpPr>
          <p:nvPr/>
        </p:nvGrpSpPr>
        <p:grpSpPr bwMode="auto">
          <a:xfrm>
            <a:off x="7575550" y="1639889"/>
            <a:ext cx="1308100" cy="573087"/>
            <a:chOff x="2832" y="912"/>
            <a:chExt cx="720" cy="576"/>
          </a:xfrm>
        </p:grpSpPr>
        <p:sp>
          <p:nvSpPr>
            <p:cNvPr id="10258" name="Line 7"/>
            <p:cNvSpPr>
              <a:spLocks noChangeShapeType="1"/>
            </p:cNvSpPr>
            <p:nvPr/>
          </p:nvSpPr>
          <p:spPr bwMode="auto">
            <a:xfrm>
              <a:off x="3552" y="912"/>
              <a:ext cx="0" cy="5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9" name="Line 8"/>
            <p:cNvSpPr>
              <a:spLocks noChangeShapeType="1"/>
            </p:cNvSpPr>
            <p:nvPr/>
          </p:nvSpPr>
          <p:spPr bwMode="auto">
            <a:xfrm>
              <a:off x="2832" y="912"/>
              <a:ext cx="0" cy="5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0247" name="Group 9"/>
          <p:cNvGrpSpPr>
            <a:grpSpLocks/>
          </p:cNvGrpSpPr>
          <p:nvPr/>
        </p:nvGrpSpPr>
        <p:grpSpPr bwMode="auto">
          <a:xfrm>
            <a:off x="7664451" y="3263900"/>
            <a:ext cx="1306513" cy="573088"/>
            <a:chOff x="2832" y="912"/>
            <a:chExt cx="720" cy="576"/>
          </a:xfrm>
        </p:grpSpPr>
        <p:sp>
          <p:nvSpPr>
            <p:cNvPr id="10256" name="Line 10"/>
            <p:cNvSpPr>
              <a:spLocks noChangeShapeType="1"/>
            </p:cNvSpPr>
            <p:nvPr/>
          </p:nvSpPr>
          <p:spPr bwMode="auto">
            <a:xfrm>
              <a:off x="3552" y="912"/>
              <a:ext cx="0" cy="5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7" name="Line 11"/>
            <p:cNvSpPr>
              <a:spLocks noChangeShapeType="1"/>
            </p:cNvSpPr>
            <p:nvPr/>
          </p:nvSpPr>
          <p:spPr bwMode="auto">
            <a:xfrm>
              <a:off x="2832" y="912"/>
              <a:ext cx="0" cy="5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0248" name="Group 12"/>
          <p:cNvGrpSpPr>
            <a:grpSpLocks/>
          </p:cNvGrpSpPr>
          <p:nvPr/>
        </p:nvGrpSpPr>
        <p:grpSpPr bwMode="auto">
          <a:xfrm>
            <a:off x="7402514" y="1257300"/>
            <a:ext cx="1695375" cy="461519"/>
            <a:chOff x="2688" y="912"/>
            <a:chExt cx="934" cy="463"/>
          </a:xfrm>
        </p:grpSpPr>
        <p:sp>
          <p:nvSpPr>
            <p:cNvPr id="10254" name="Text Box 13"/>
            <p:cNvSpPr txBox="1">
              <a:spLocks noChangeArrowheads="1"/>
            </p:cNvSpPr>
            <p:nvPr/>
          </p:nvSpPr>
          <p:spPr bwMode="auto">
            <a:xfrm>
              <a:off x="2688" y="912"/>
              <a:ext cx="215"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a:solidFill>
                    <a:schemeClr val="tx1"/>
                  </a:solidFill>
                  <a:latin typeface="Tekton" pitchFamily="34" charset="0"/>
                </a:rPr>
                <a:t>A</a:t>
              </a:r>
            </a:p>
          </p:txBody>
        </p:sp>
        <p:sp>
          <p:nvSpPr>
            <p:cNvPr id="10255" name="Text Box 14"/>
            <p:cNvSpPr txBox="1">
              <a:spLocks noChangeArrowheads="1"/>
            </p:cNvSpPr>
            <p:nvPr/>
          </p:nvSpPr>
          <p:spPr bwMode="auto">
            <a:xfrm>
              <a:off x="3360" y="912"/>
              <a:ext cx="262"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a:solidFill>
                    <a:schemeClr val="tx1"/>
                  </a:solidFill>
                  <a:latin typeface="Tekton" pitchFamily="34" charset="0"/>
                </a:rPr>
                <a:t> B</a:t>
              </a:r>
            </a:p>
          </p:txBody>
        </p:sp>
      </p:grpSp>
      <p:grpSp>
        <p:nvGrpSpPr>
          <p:cNvPr id="10249" name="Group 15"/>
          <p:cNvGrpSpPr>
            <a:grpSpLocks/>
          </p:cNvGrpSpPr>
          <p:nvPr/>
        </p:nvGrpSpPr>
        <p:grpSpPr bwMode="auto">
          <a:xfrm>
            <a:off x="7488238" y="3884613"/>
            <a:ext cx="1660071" cy="461519"/>
            <a:chOff x="2688" y="912"/>
            <a:chExt cx="915" cy="463"/>
          </a:xfrm>
        </p:grpSpPr>
        <p:sp>
          <p:nvSpPr>
            <p:cNvPr id="10252" name="Text Box 16"/>
            <p:cNvSpPr txBox="1">
              <a:spLocks noChangeArrowheads="1"/>
            </p:cNvSpPr>
            <p:nvPr/>
          </p:nvSpPr>
          <p:spPr bwMode="auto">
            <a:xfrm>
              <a:off x="2688" y="912"/>
              <a:ext cx="225"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a:solidFill>
                    <a:schemeClr val="tx1"/>
                  </a:solidFill>
                  <a:latin typeface="Tekton" pitchFamily="34" charset="0"/>
                </a:rPr>
                <a:t>H</a:t>
              </a:r>
            </a:p>
          </p:txBody>
        </p:sp>
        <p:sp>
          <p:nvSpPr>
            <p:cNvPr id="10253" name="Text Box 17"/>
            <p:cNvSpPr txBox="1">
              <a:spLocks noChangeArrowheads="1"/>
            </p:cNvSpPr>
            <p:nvPr/>
          </p:nvSpPr>
          <p:spPr bwMode="auto">
            <a:xfrm>
              <a:off x="3360" y="912"/>
              <a:ext cx="243"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a:solidFill>
                    <a:schemeClr val="tx1"/>
                  </a:solidFill>
                  <a:latin typeface="Tekton" pitchFamily="34" charset="0"/>
                </a:rPr>
                <a:t> L</a:t>
              </a:r>
            </a:p>
          </p:txBody>
        </p:sp>
      </p:grpSp>
      <p:sp>
        <p:nvSpPr>
          <p:cNvPr id="10250" name="Text Box 18"/>
          <p:cNvSpPr txBox="1">
            <a:spLocks noChangeArrowheads="1"/>
          </p:cNvSpPr>
          <p:nvPr/>
        </p:nvSpPr>
        <p:spPr bwMode="auto">
          <a:xfrm>
            <a:off x="3200400" y="1295400"/>
            <a:ext cx="15103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a:solidFill>
                  <a:schemeClr val="tx1"/>
                </a:solidFill>
                <a:latin typeface="Franklin Gothic Demi" panose="020B0703020102020204" pitchFamily="34" charset="0"/>
              </a:rPr>
              <a:t>if (A &gt; B) {</a:t>
            </a:r>
          </a:p>
          <a:p>
            <a:r>
              <a:rPr lang="en-US" altLang="en-US" sz="2400">
                <a:solidFill>
                  <a:schemeClr val="tx1"/>
                </a:solidFill>
                <a:latin typeface="Franklin Gothic Demi" panose="020B0703020102020204" pitchFamily="34" charset="0"/>
              </a:rPr>
              <a:t>  H = A;</a:t>
            </a:r>
          </a:p>
          <a:p>
            <a:r>
              <a:rPr lang="en-US" altLang="en-US" sz="2400">
                <a:solidFill>
                  <a:schemeClr val="tx1"/>
                </a:solidFill>
                <a:latin typeface="Franklin Gothic Demi" panose="020B0703020102020204" pitchFamily="34" charset="0"/>
              </a:rPr>
              <a:t>  L = B;</a:t>
            </a:r>
          </a:p>
          <a:p>
            <a:r>
              <a:rPr lang="en-US" altLang="en-US" sz="2400">
                <a:solidFill>
                  <a:schemeClr val="tx1"/>
                </a:solidFill>
                <a:latin typeface="Franklin Gothic Demi" panose="020B0703020102020204" pitchFamily="34" charset="0"/>
              </a:rPr>
              <a:t>}</a:t>
            </a:r>
          </a:p>
          <a:p>
            <a:r>
              <a:rPr lang="en-US" altLang="en-US" sz="2400">
                <a:solidFill>
                  <a:schemeClr val="tx1"/>
                </a:solidFill>
                <a:latin typeface="Franklin Gothic Demi" panose="020B0703020102020204" pitchFamily="34" charset="0"/>
              </a:rPr>
              <a:t>else {</a:t>
            </a:r>
          </a:p>
          <a:p>
            <a:r>
              <a:rPr lang="en-US" altLang="en-US" sz="2400">
                <a:solidFill>
                  <a:schemeClr val="tx1"/>
                </a:solidFill>
                <a:latin typeface="Franklin Gothic Demi" panose="020B0703020102020204" pitchFamily="34" charset="0"/>
              </a:rPr>
              <a:t>  H = B;</a:t>
            </a:r>
          </a:p>
          <a:p>
            <a:r>
              <a:rPr lang="en-US" altLang="en-US" sz="2400">
                <a:solidFill>
                  <a:schemeClr val="tx1"/>
                </a:solidFill>
                <a:latin typeface="Franklin Gothic Demi" panose="020B0703020102020204" pitchFamily="34" charset="0"/>
              </a:rPr>
              <a:t>  L = A;</a:t>
            </a:r>
          </a:p>
          <a:p>
            <a:r>
              <a:rPr lang="en-US" altLang="en-US" sz="2400">
                <a:solidFill>
                  <a:schemeClr val="tx1"/>
                </a:solidFill>
                <a:latin typeface="Franklin Gothic Demi" panose="020B0703020102020204" pitchFamily="34" charset="0"/>
              </a:rPr>
              <a:t>}</a:t>
            </a:r>
          </a:p>
        </p:txBody>
      </p:sp>
      <p:sp>
        <p:nvSpPr>
          <p:cNvPr id="10251" name="Line 19"/>
          <p:cNvSpPr>
            <a:spLocks noChangeShapeType="1"/>
          </p:cNvSpPr>
          <p:nvPr/>
        </p:nvSpPr>
        <p:spPr bwMode="auto">
          <a:xfrm>
            <a:off x="5080000" y="2971800"/>
            <a:ext cx="1016000" cy="0"/>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Slide Number Placeholder 1"/>
          <p:cNvSpPr>
            <a:spLocks noGrp="1"/>
          </p:cNvSpPr>
          <p:nvPr>
            <p:ph type="sldNum" sz="quarter" idx="12"/>
          </p:nvPr>
        </p:nvSpPr>
        <p:spPr/>
        <p:txBody>
          <a:bodyPr/>
          <a:lstStyle/>
          <a:p>
            <a:fld id="{88052B49-B001-4BD4-AB97-993CC8622380}" type="slidenum">
              <a:rPr lang="en-GB" smtClean="0"/>
              <a:t>4</a:t>
            </a:fld>
            <a:endParaRPr lang="en-GB"/>
          </a:p>
        </p:txBody>
      </p:sp>
    </p:spTree>
    <p:extLst>
      <p:ext uri="{BB962C8B-B14F-4D97-AF65-F5344CB8AC3E}">
        <p14:creationId xmlns:p14="http://schemas.microsoft.com/office/powerpoint/2010/main" val="2858769840"/>
      </p:ext>
    </p:extLst>
  </p:cSld>
  <p:clrMapOvr>
    <a:masterClrMapping/>
  </p:clrMapOvr>
  <p:transition advTm="2533"/>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40000" y="171450"/>
            <a:ext cx="7213600" cy="533400"/>
          </a:xfrm>
          <a:noFill/>
        </p:spPr>
        <p:txBody>
          <a:bodyPr vert="horz" wrap="square" lIns="90488" tIns="44450" rIns="90488" bIns="44450" rtlCol="0" anchor="ctr">
            <a:normAutofit fontScale="90000"/>
          </a:bodyPr>
          <a:lstStyle/>
          <a:p>
            <a:r>
              <a:rPr lang="en-US" altLang="en-US" smtClean="0"/>
              <a:t>Processor + FPGA (cont..)</a:t>
            </a:r>
          </a:p>
        </p:txBody>
      </p:sp>
      <p:sp>
        <p:nvSpPr>
          <p:cNvPr id="37891" name="Rectangle 3"/>
          <p:cNvSpPr>
            <a:spLocks noGrp="1" noChangeArrowheads="1"/>
          </p:cNvSpPr>
          <p:nvPr>
            <p:ph type="body" idx="1"/>
          </p:nvPr>
        </p:nvSpPr>
        <p:spPr>
          <a:xfrm>
            <a:off x="1524000" y="3962400"/>
            <a:ext cx="8839200" cy="2400300"/>
          </a:xfrm>
          <a:noFill/>
        </p:spPr>
        <p:txBody>
          <a:bodyPr vert="horz" lIns="90488" tIns="44450" rIns="90488" bIns="44450" rtlCol="0">
            <a:normAutofit/>
          </a:bodyPr>
          <a:lstStyle/>
          <a:p>
            <a:pPr lvl="1"/>
            <a:r>
              <a:rPr lang="en-US" altLang="en-US" sz="2000"/>
              <a:t>FPGA logic embedded inside processor.</a:t>
            </a:r>
          </a:p>
          <a:p>
            <a:pPr lvl="1"/>
            <a:r>
              <a:rPr lang="en-US" altLang="en-US" sz="2000"/>
              <a:t>A number of problems with 2 and 3.</a:t>
            </a:r>
          </a:p>
          <a:p>
            <a:pPr lvl="2"/>
            <a:r>
              <a:rPr lang="en-US" altLang="en-US" sz="2400"/>
              <a:t>Process technology an issue.</a:t>
            </a:r>
          </a:p>
          <a:p>
            <a:pPr lvl="2"/>
            <a:r>
              <a:rPr lang="en-US" altLang="en-US" sz="2400"/>
              <a:t>ALU much faster than FPGA generally.</a:t>
            </a:r>
          </a:p>
          <a:p>
            <a:pPr lvl="2"/>
            <a:r>
              <a:rPr lang="en-US" altLang="en-US" sz="2400"/>
              <a:t>FPGA much faster than the </a:t>
            </a:r>
            <a:r>
              <a:rPr lang="en-US" altLang="en-US" sz="2400" u="sng"/>
              <a:t>entire</a:t>
            </a:r>
            <a:r>
              <a:rPr lang="en-US" altLang="en-US" sz="2400"/>
              <a:t> processor.</a:t>
            </a:r>
          </a:p>
        </p:txBody>
      </p:sp>
      <p:grpSp>
        <p:nvGrpSpPr>
          <p:cNvPr id="37892" name="Group 4"/>
          <p:cNvGrpSpPr>
            <a:grpSpLocks/>
          </p:cNvGrpSpPr>
          <p:nvPr/>
        </p:nvGrpSpPr>
        <p:grpSpPr bwMode="auto">
          <a:xfrm>
            <a:off x="3200400" y="1371600"/>
            <a:ext cx="5715000" cy="2362200"/>
            <a:chOff x="624" y="672"/>
            <a:chExt cx="3600" cy="1488"/>
          </a:xfrm>
        </p:grpSpPr>
        <p:sp>
          <p:nvSpPr>
            <p:cNvPr id="37894" name="Rectangle 5"/>
            <p:cNvSpPr>
              <a:spLocks noChangeArrowheads="1"/>
            </p:cNvSpPr>
            <p:nvPr/>
          </p:nvSpPr>
          <p:spPr bwMode="auto">
            <a:xfrm>
              <a:off x="624" y="672"/>
              <a:ext cx="3600" cy="1488"/>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nvGrpSpPr>
            <p:cNvPr id="37895" name="Group 6"/>
            <p:cNvGrpSpPr>
              <a:grpSpLocks/>
            </p:cNvGrpSpPr>
            <p:nvPr/>
          </p:nvGrpSpPr>
          <p:grpSpPr bwMode="auto">
            <a:xfrm>
              <a:off x="1215" y="1491"/>
              <a:ext cx="967" cy="297"/>
              <a:chOff x="816" y="1536"/>
              <a:chExt cx="864" cy="384"/>
            </a:xfrm>
          </p:grpSpPr>
          <p:sp>
            <p:nvSpPr>
              <p:cNvPr id="37909" name="Line 7"/>
              <p:cNvSpPr>
                <a:spLocks noChangeShapeType="1"/>
              </p:cNvSpPr>
              <p:nvPr/>
            </p:nvSpPr>
            <p:spPr bwMode="auto">
              <a:xfrm>
                <a:off x="816" y="1536"/>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910" name="Line 8"/>
              <p:cNvSpPr>
                <a:spLocks noChangeShapeType="1"/>
              </p:cNvSpPr>
              <p:nvPr/>
            </p:nvSpPr>
            <p:spPr bwMode="auto">
              <a:xfrm>
                <a:off x="1152" y="1536"/>
                <a:ext cx="96"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911" name="Line 9"/>
              <p:cNvSpPr>
                <a:spLocks noChangeShapeType="1"/>
              </p:cNvSpPr>
              <p:nvPr/>
            </p:nvSpPr>
            <p:spPr bwMode="auto">
              <a:xfrm flipH="1">
                <a:off x="1248" y="1536"/>
                <a:ext cx="96"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912" name="Line 10"/>
              <p:cNvSpPr>
                <a:spLocks noChangeShapeType="1"/>
              </p:cNvSpPr>
              <p:nvPr/>
            </p:nvSpPr>
            <p:spPr bwMode="auto">
              <a:xfrm>
                <a:off x="1344" y="1536"/>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913" name="Line 11"/>
              <p:cNvSpPr>
                <a:spLocks noChangeShapeType="1"/>
              </p:cNvSpPr>
              <p:nvPr/>
            </p:nvSpPr>
            <p:spPr bwMode="auto">
              <a:xfrm>
                <a:off x="816" y="1536"/>
                <a:ext cx="192" cy="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914" name="Line 12"/>
              <p:cNvSpPr>
                <a:spLocks noChangeShapeType="1"/>
              </p:cNvSpPr>
              <p:nvPr/>
            </p:nvSpPr>
            <p:spPr bwMode="auto">
              <a:xfrm flipH="1">
                <a:off x="1488" y="1536"/>
                <a:ext cx="192" cy="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915" name="Line 13"/>
              <p:cNvSpPr>
                <a:spLocks noChangeShapeType="1"/>
              </p:cNvSpPr>
              <p:nvPr/>
            </p:nvSpPr>
            <p:spPr bwMode="auto">
              <a:xfrm>
                <a:off x="1008" y="1920"/>
                <a:ext cx="4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37896" name="Rectangle 14"/>
            <p:cNvSpPr>
              <a:spLocks noChangeArrowheads="1"/>
            </p:cNvSpPr>
            <p:nvPr/>
          </p:nvSpPr>
          <p:spPr bwMode="auto">
            <a:xfrm>
              <a:off x="2827" y="1491"/>
              <a:ext cx="806" cy="334"/>
            </a:xfrm>
            <a:prstGeom prst="rect">
              <a:avLst/>
            </a:prstGeom>
            <a:solidFill>
              <a:srgbClr val="00CCFF"/>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7897" name="Line 15"/>
            <p:cNvSpPr>
              <a:spLocks noChangeShapeType="1"/>
            </p:cNvSpPr>
            <p:nvPr/>
          </p:nvSpPr>
          <p:spPr bwMode="auto">
            <a:xfrm>
              <a:off x="2021" y="1305"/>
              <a:ext cx="0" cy="18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898" name="Line 16"/>
            <p:cNvSpPr>
              <a:spLocks noChangeShapeType="1"/>
            </p:cNvSpPr>
            <p:nvPr/>
          </p:nvSpPr>
          <p:spPr bwMode="auto">
            <a:xfrm>
              <a:off x="1430" y="1305"/>
              <a:ext cx="0" cy="18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899" name="Line 17"/>
            <p:cNvSpPr>
              <a:spLocks noChangeShapeType="1"/>
            </p:cNvSpPr>
            <p:nvPr/>
          </p:nvSpPr>
          <p:spPr bwMode="auto">
            <a:xfrm>
              <a:off x="2021" y="1379"/>
              <a:ext cx="118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900" name="Line 18"/>
            <p:cNvSpPr>
              <a:spLocks noChangeShapeType="1"/>
            </p:cNvSpPr>
            <p:nvPr/>
          </p:nvSpPr>
          <p:spPr bwMode="auto">
            <a:xfrm>
              <a:off x="3203" y="1379"/>
              <a:ext cx="0" cy="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901" name="Line 19"/>
            <p:cNvSpPr>
              <a:spLocks noChangeShapeType="1"/>
            </p:cNvSpPr>
            <p:nvPr/>
          </p:nvSpPr>
          <p:spPr bwMode="auto">
            <a:xfrm>
              <a:off x="3203" y="1825"/>
              <a:ext cx="0" cy="14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902" name="Line 20"/>
            <p:cNvSpPr>
              <a:spLocks noChangeShapeType="1"/>
            </p:cNvSpPr>
            <p:nvPr/>
          </p:nvSpPr>
          <p:spPr bwMode="auto">
            <a:xfrm>
              <a:off x="1269" y="1974"/>
              <a:ext cx="23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903" name="Line 21"/>
            <p:cNvSpPr>
              <a:spLocks noChangeShapeType="1"/>
            </p:cNvSpPr>
            <p:nvPr/>
          </p:nvSpPr>
          <p:spPr bwMode="auto">
            <a:xfrm>
              <a:off x="1699" y="1788"/>
              <a:ext cx="0" cy="18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904" name="Rectangle 22"/>
            <p:cNvSpPr>
              <a:spLocks noChangeArrowheads="1"/>
            </p:cNvSpPr>
            <p:nvPr/>
          </p:nvSpPr>
          <p:spPr bwMode="auto">
            <a:xfrm>
              <a:off x="1215" y="970"/>
              <a:ext cx="967" cy="335"/>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7905" name="Text Box 23"/>
            <p:cNvSpPr txBox="1">
              <a:spLocks noChangeArrowheads="1"/>
            </p:cNvSpPr>
            <p:nvPr/>
          </p:nvSpPr>
          <p:spPr bwMode="auto">
            <a:xfrm>
              <a:off x="1537" y="1044"/>
              <a:ext cx="3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solidFill>
                    <a:schemeClr val="tx1"/>
                  </a:solidFill>
                  <a:latin typeface="Tekton" pitchFamily="34" charset="0"/>
                </a:rPr>
                <a:t>RF</a:t>
              </a:r>
            </a:p>
          </p:txBody>
        </p:sp>
        <p:sp>
          <p:nvSpPr>
            <p:cNvPr id="37906" name="Text Box 24"/>
            <p:cNvSpPr txBox="1">
              <a:spLocks noChangeArrowheads="1"/>
            </p:cNvSpPr>
            <p:nvPr/>
          </p:nvSpPr>
          <p:spPr bwMode="auto">
            <a:xfrm>
              <a:off x="1484" y="1602"/>
              <a:ext cx="41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solidFill>
                    <a:schemeClr val="tx1"/>
                  </a:solidFill>
                  <a:latin typeface="Tekton" pitchFamily="34" charset="0"/>
                </a:rPr>
                <a:t>ALU</a:t>
              </a:r>
            </a:p>
          </p:txBody>
        </p:sp>
        <p:sp>
          <p:nvSpPr>
            <p:cNvPr id="37907" name="Text Box 25"/>
            <p:cNvSpPr txBox="1">
              <a:spLocks noChangeArrowheads="1"/>
            </p:cNvSpPr>
            <p:nvPr/>
          </p:nvSpPr>
          <p:spPr bwMode="auto">
            <a:xfrm>
              <a:off x="2988" y="1565"/>
              <a:ext cx="52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solidFill>
                    <a:schemeClr val="tx1"/>
                  </a:solidFill>
                  <a:latin typeface="Tekton" pitchFamily="34" charset="0"/>
                </a:rPr>
                <a:t>FPGA</a:t>
              </a:r>
            </a:p>
          </p:txBody>
        </p:sp>
        <p:sp>
          <p:nvSpPr>
            <p:cNvPr id="37908" name="Text Box 26"/>
            <p:cNvSpPr txBox="1">
              <a:spLocks noChangeArrowheads="1"/>
            </p:cNvSpPr>
            <p:nvPr/>
          </p:nvSpPr>
          <p:spPr bwMode="auto">
            <a:xfrm>
              <a:off x="785" y="709"/>
              <a:ext cx="8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Processor</a:t>
              </a:r>
            </a:p>
          </p:txBody>
        </p:sp>
      </p:grpSp>
      <p:sp>
        <p:nvSpPr>
          <p:cNvPr id="37893" name="Text Box 27"/>
          <p:cNvSpPr txBox="1">
            <a:spLocks noChangeArrowheads="1"/>
          </p:cNvSpPr>
          <p:nvPr/>
        </p:nvSpPr>
        <p:spPr bwMode="auto">
          <a:xfrm>
            <a:off x="1676400" y="838200"/>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400" b="1">
                <a:solidFill>
                  <a:schemeClr val="tx1"/>
                </a:solidFill>
                <a:latin typeface="Tekton" pitchFamily="34" charset="0"/>
              </a:rPr>
              <a:t>3. Processor integration</a:t>
            </a:r>
          </a:p>
        </p:txBody>
      </p:sp>
    </p:spTree>
    <p:extLst>
      <p:ext uri="{BB962C8B-B14F-4D97-AF65-F5344CB8AC3E}">
        <p14:creationId xmlns:p14="http://schemas.microsoft.com/office/powerpoint/2010/main" val="504868817"/>
      </p:ext>
    </p:extLst>
  </p:cSld>
  <p:clrMapOvr>
    <a:masterClrMapping/>
  </p:clrMapOvr>
  <mc:AlternateContent xmlns:mc="http://schemas.openxmlformats.org/markup-compatibility/2006">
    <mc:Choice xmlns:p14="http://schemas.microsoft.com/office/powerpoint/2010/main" Requires="p14">
      <p:transition spd="slow" p14:dur="2000" advTm="2533"/>
    </mc:Choice>
    <mc:Fallback>
      <p:transition spd="slow" advTm="2533"/>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324099" y="304800"/>
            <a:ext cx="7426569" cy="368300"/>
          </a:xfrm>
        </p:spPr>
        <p:txBody>
          <a:bodyPr>
            <a:normAutofit fontScale="90000"/>
          </a:bodyPr>
          <a:lstStyle/>
          <a:p>
            <a:r>
              <a:rPr lang="en-US" altLang="en-US" dirty="0" smtClean="0"/>
              <a:t>Programmable System on a Chip</a:t>
            </a:r>
          </a:p>
        </p:txBody>
      </p:sp>
      <p:sp>
        <p:nvSpPr>
          <p:cNvPr id="38915" name="Rectangle 3"/>
          <p:cNvSpPr>
            <a:spLocks noGrp="1" noChangeArrowheads="1"/>
          </p:cNvSpPr>
          <p:nvPr>
            <p:ph type="body" idx="1"/>
          </p:nvPr>
        </p:nvSpPr>
        <p:spPr>
          <a:xfrm>
            <a:off x="2209800" y="1143000"/>
            <a:ext cx="7848600" cy="1227138"/>
          </a:xfrm>
        </p:spPr>
        <p:txBody>
          <a:bodyPr>
            <a:normAutofit fontScale="47500" lnSpcReduction="20000"/>
          </a:bodyPr>
          <a:lstStyle/>
          <a:p>
            <a:pPr marL="342900" indent="-342900"/>
            <a:r>
              <a:rPr lang="en-US" altLang="en-US" smtClean="0"/>
              <a:t>Specialized hardware is commonly used for compute-intensive applications</a:t>
            </a:r>
          </a:p>
          <a:p>
            <a:pPr marL="742950" lvl="1" indent="-285750"/>
            <a:r>
              <a:rPr lang="en-US" altLang="en-US" smtClean="0"/>
              <a:t>Coprocessors (FPU, graphics, sound, …)</a:t>
            </a:r>
          </a:p>
          <a:p>
            <a:pPr marL="742950" lvl="1" indent="-285750"/>
            <a:r>
              <a:rPr lang="en-US" altLang="en-US" smtClean="0"/>
              <a:t>Accelerator boards (FPGA boards, I/O cards, …)</a:t>
            </a:r>
          </a:p>
          <a:p>
            <a:pPr marL="342900" indent="-342900"/>
            <a:r>
              <a:rPr lang="en-US" altLang="en-US" smtClean="0"/>
              <a:t>FPGAs also perform well for many of these apps</a:t>
            </a:r>
          </a:p>
          <a:p>
            <a:pPr marL="342900" indent="-342900"/>
            <a:r>
              <a:rPr lang="en-US" altLang="en-US" smtClean="0"/>
              <a:t>Reconfigurable logic in System-On-A-Chip</a:t>
            </a:r>
          </a:p>
        </p:txBody>
      </p:sp>
      <p:grpSp>
        <p:nvGrpSpPr>
          <p:cNvPr id="38916" name="Group 4"/>
          <p:cNvGrpSpPr>
            <a:grpSpLocks/>
          </p:cNvGrpSpPr>
          <p:nvPr/>
        </p:nvGrpSpPr>
        <p:grpSpPr bwMode="auto">
          <a:xfrm>
            <a:off x="2057400" y="3962400"/>
            <a:ext cx="3429000" cy="2209800"/>
            <a:chOff x="432" y="2592"/>
            <a:chExt cx="2160" cy="1392"/>
          </a:xfrm>
        </p:grpSpPr>
        <p:sp>
          <p:nvSpPr>
            <p:cNvPr id="38926" name="Rectangle 5"/>
            <p:cNvSpPr>
              <a:spLocks noChangeArrowheads="1"/>
            </p:cNvSpPr>
            <p:nvPr/>
          </p:nvSpPr>
          <p:spPr bwMode="auto">
            <a:xfrm>
              <a:off x="432" y="2592"/>
              <a:ext cx="2160" cy="1392"/>
            </a:xfrm>
            <a:prstGeom prst="rect">
              <a:avLst/>
            </a:prstGeom>
            <a:solidFill>
              <a:srgbClr val="008000"/>
            </a:solidFill>
            <a:ln w="9525">
              <a:miter lim="800000"/>
              <a:headEnd/>
              <a:tailEnd/>
            </a:ln>
            <a:scene3d>
              <a:camera prst="legacyObliqueBottomRight"/>
              <a:lightRig rig="legacyFlat3" dir="b"/>
            </a:scene3d>
            <a:sp3d extrusionH="430200" prstMaterial="legacyMatte">
              <a:bevelT w="13500" h="13500" prst="angle"/>
              <a:bevelB w="13500" h="13500" prst="angle"/>
              <a:extrusionClr>
                <a:srgbClr val="008000"/>
              </a:extrusionClr>
              <a:contourClr>
                <a:srgbClr val="008000"/>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8927" name="Rectangle 6"/>
            <p:cNvSpPr>
              <a:spLocks noChangeArrowheads="1"/>
            </p:cNvSpPr>
            <p:nvPr/>
          </p:nvSpPr>
          <p:spPr bwMode="auto">
            <a:xfrm>
              <a:off x="480" y="2640"/>
              <a:ext cx="576" cy="576"/>
            </a:xfrm>
            <a:prstGeom prst="rect">
              <a:avLst/>
            </a:prstGeom>
            <a:solidFill>
              <a:schemeClr val="hlink"/>
            </a:solidFill>
            <a:ln w="9525">
              <a:miter lim="800000"/>
              <a:headEnd/>
              <a:tailEnd/>
            </a:ln>
            <a:scene3d>
              <a:camera prst="legacyObliqueBottomRight"/>
              <a:lightRig rig="legacyFlat3" dir="t"/>
            </a:scene3d>
            <a:sp3d extrusionH="201600" prstMaterial="legacyMatte">
              <a:bevelT w="13500" h="13500" prst="angle"/>
              <a:bevelB w="13500" h="13500" prst="angle"/>
              <a:extrusionClr>
                <a:schemeClr val="hlink"/>
              </a:extrusionClr>
              <a:contourClr>
                <a:schemeClr val="hlink"/>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400">
                  <a:solidFill>
                    <a:schemeClr val="tx1"/>
                  </a:solidFill>
                </a:rPr>
                <a:t>RAM</a:t>
              </a:r>
            </a:p>
          </p:txBody>
        </p:sp>
        <p:sp>
          <p:nvSpPr>
            <p:cNvPr id="38928" name="Rectangle 7"/>
            <p:cNvSpPr>
              <a:spLocks noChangeArrowheads="1"/>
            </p:cNvSpPr>
            <p:nvPr/>
          </p:nvSpPr>
          <p:spPr bwMode="auto">
            <a:xfrm>
              <a:off x="1200" y="2640"/>
              <a:ext cx="576" cy="576"/>
            </a:xfrm>
            <a:prstGeom prst="rect">
              <a:avLst/>
            </a:prstGeom>
            <a:solidFill>
              <a:schemeClr val="hlink"/>
            </a:solidFill>
            <a:ln w="9525">
              <a:miter lim="800000"/>
              <a:headEnd/>
              <a:tailEnd/>
            </a:ln>
            <a:scene3d>
              <a:camera prst="legacyObliqueBottomRight"/>
              <a:lightRig rig="legacyFlat3" dir="t"/>
            </a:scene3d>
            <a:sp3d extrusionH="201600" prstMaterial="legacyMatte">
              <a:bevelT w="13500" h="13500" prst="angle"/>
              <a:bevelB w="13500" h="13500" prst="angle"/>
              <a:extrusionClr>
                <a:schemeClr val="hlink"/>
              </a:extrusionClr>
              <a:contourClr>
                <a:schemeClr val="hlink"/>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400">
                  <a:solidFill>
                    <a:schemeClr val="tx1"/>
                  </a:solidFill>
                </a:rPr>
                <a:t>FPGA</a:t>
              </a:r>
            </a:p>
          </p:txBody>
        </p:sp>
        <p:sp>
          <p:nvSpPr>
            <p:cNvPr id="38929" name="Rectangle 8"/>
            <p:cNvSpPr>
              <a:spLocks noChangeArrowheads="1"/>
            </p:cNvSpPr>
            <p:nvPr/>
          </p:nvSpPr>
          <p:spPr bwMode="auto">
            <a:xfrm>
              <a:off x="480" y="3312"/>
              <a:ext cx="576" cy="576"/>
            </a:xfrm>
            <a:prstGeom prst="rect">
              <a:avLst/>
            </a:prstGeom>
            <a:solidFill>
              <a:schemeClr val="hlink"/>
            </a:solidFill>
            <a:ln w="9525">
              <a:miter lim="800000"/>
              <a:headEnd/>
              <a:tailEnd/>
            </a:ln>
            <a:scene3d>
              <a:camera prst="legacyObliqueBottomRight"/>
              <a:lightRig rig="legacyFlat3" dir="t"/>
            </a:scene3d>
            <a:sp3d extrusionH="201600" prstMaterial="legacyMatte">
              <a:bevelT w="13500" h="13500" prst="angle"/>
              <a:bevelB w="13500" h="13500" prst="angle"/>
              <a:extrusionClr>
                <a:schemeClr val="hlink"/>
              </a:extrusionClr>
              <a:contourClr>
                <a:schemeClr val="hlink"/>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400">
                  <a:solidFill>
                    <a:schemeClr val="tx1"/>
                  </a:solidFill>
                </a:rPr>
                <a:t>DSP</a:t>
              </a:r>
            </a:p>
          </p:txBody>
        </p:sp>
        <p:sp>
          <p:nvSpPr>
            <p:cNvPr id="38930" name="Rectangle 9"/>
            <p:cNvSpPr>
              <a:spLocks noChangeArrowheads="1"/>
            </p:cNvSpPr>
            <p:nvPr/>
          </p:nvSpPr>
          <p:spPr bwMode="auto">
            <a:xfrm>
              <a:off x="1200" y="3312"/>
              <a:ext cx="576" cy="576"/>
            </a:xfrm>
            <a:prstGeom prst="rect">
              <a:avLst/>
            </a:prstGeom>
            <a:solidFill>
              <a:schemeClr val="hlink"/>
            </a:solidFill>
            <a:ln w="9525">
              <a:miter lim="800000"/>
              <a:headEnd/>
              <a:tailEnd/>
            </a:ln>
            <a:scene3d>
              <a:camera prst="legacyObliqueBottomRight"/>
              <a:lightRig rig="legacyFlat3" dir="t"/>
            </a:scene3d>
            <a:sp3d extrusionH="201600" prstMaterial="legacyMatte">
              <a:bevelT w="13500" h="13500" prst="angle"/>
              <a:bevelB w="13500" h="13500" prst="angle"/>
              <a:extrusionClr>
                <a:schemeClr val="hlink"/>
              </a:extrusionClr>
              <a:contourClr>
                <a:schemeClr val="hlink"/>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400">
                  <a:solidFill>
                    <a:schemeClr val="tx1"/>
                  </a:solidFill>
                </a:rPr>
                <a:t>CPU</a:t>
              </a:r>
            </a:p>
          </p:txBody>
        </p:sp>
        <p:sp>
          <p:nvSpPr>
            <p:cNvPr id="38931" name="Rectangle 10"/>
            <p:cNvSpPr>
              <a:spLocks noChangeArrowheads="1"/>
            </p:cNvSpPr>
            <p:nvPr/>
          </p:nvSpPr>
          <p:spPr bwMode="auto">
            <a:xfrm>
              <a:off x="1920" y="2640"/>
              <a:ext cx="576" cy="576"/>
            </a:xfrm>
            <a:prstGeom prst="rect">
              <a:avLst/>
            </a:prstGeom>
            <a:solidFill>
              <a:schemeClr val="hlink"/>
            </a:solidFill>
            <a:ln w="9525">
              <a:miter lim="800000"/>
              <a:headEnd/>
              <a:tailEnd/>
            </a:ln>
            <a:scene3d>
              <a:camera prst="legacyObliqueBottomRight"/>
              <a:lightRig rig="legacyFlat3" dir="t"/>
            </a:scene3d>
            <a:sp3d extrusionH="201600" prstMaterial="legacyMatte">
              <a:bevelT w="13500" h="13500" prst="angle"/>
              <a:bevelB w="13500" h="13500" prst="angle"/>
              <a:extrusionClr>
                <a:schemeClr val="hlink"/>
              </a:extrusionClr>
              <a:contourClr>
                <a:schemeClr val="hlink"/>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000">
                  <a:solidFill>
                    <a:schemeClr val="tx1"/>
                  </a:solidFill>
                </a:rPr>
                <a:t>Custom</a:t>
              </a:r>
            </a:p>
            <a:p>
              <a:pPr algn="ctr"/>
              <a:r>
                <a:rPr lang="en-US" altLang="en-US" sz="2000">
                  <a:solidFill>
                    <a:schemeClr val="tx1"/>
                  </a:solidFill>
                </a:rPr>
                <a:t>Logic</a:t>
              </a:r>
            </a:p>
          </p:txBody>
        </p:sp>
        <p:sp>
          <p:nvSpPr>
            <p:cNvPr id="38932" name="Rectangle 11"/>
            <p:cNvSpPr>
              <a:spLocks noChangeArrowheads="1"/>
            </p:cNvSpPr>
            <p:nvPr/>
          </p:nvSpPr>
          <p:spPr bwMode="auto">
            <a:xfrm>
              <a:off x="1920" y="3312"/>
              <a:ext cx="576" cy="576"/>
            </a:xfrm>
            <a:prstGeom prst="rect">
              <a:avLst/>
            </a:prstGeom>
            <a:solidFill>
              <a:schemeClr val="hlink"/>
            </a:solidFill>
            <a:ln w="9525">
              <a:miter lim="800000"/>
              <a:headEnd/>
              <a:tailEnd/>
            </a:ln>
            <a:scene3d>
              <a:camera prst="legacyObliqueBottomRight"/>
              <a:lightRig rig="legacyFlat3" dir="t"/>
            </a:scene3d>
            <a:sp3d extrusionH="201600" prstMaterial="legacyMatte">
              <a:bevelT w="13500" h="13500" prst="angle"/>
              <a:bevelB w="13500" h="13500" prst="angle"/>
              <a:extrusionClr>
                <a:schemeClr val="hlink"/>
              </a:extrusionClr>
              <a:contourClr>
                <a:schemeClr val="hlink"/>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000">
                  <a:solidFill>
                    <a:schemeClr val="tx1"/>
                  </a:solidFill>
                </a:rPr>
                <a:t>Analog</a:t>
              </a:r>
            </a:p>
          </p:txBody>
        </p:sp>
      </p:grpSp>
      <p:grpSp>
        <p:nvGrpSpPr>
          <p:cNvPr id="38917" name="Group 12"/>
          <p:cNvGrpSpPr>
            <a:grpSpLocks/>
          </p:cNvGrpSpPr>
          <p:nvPr/>
        </p:nvGrpSpPr>
        <p:grpSpPr bwMode="auto">
          <a:xfrm>
            <a:off x="6858000" y="4038600"/>
            <a:ext cx="3276600" cy="1981200"/>
            <a:chOff x="3360" y="2544"/>
            <a:chExt cx="2064" cy="1248"/>
          </a:xfrm>
        </p:grpSpPr>
        <p:sp>
          <p:nvSpPr>
            <p:cNvPr id="38919" name="Rectangle 13"/>
            <p:cNvSpPr>
              <a:spLocks noChangeArrowheads="1"/>
            </p:cNvSpPr>
            <p:nvPr/>
          </p:nvSpPr>
          <p:spPr bwMode="auto">
            <a:xfrm>
              <a:off x="3360" y="2544"/>
              <a:ext cx="2064" cy="1248"/>
            </a:xfrm>
            <a:prstGeom prst="rect">
              <a:avLst/>
            </a:prstGeom>
            <a:solidFill>
              <a:schemeClr val="hlink"/>
            </a:solidFill>
            <a:ln w="9525">
              <a:miter lim="800000"/>
              <a:headEnd/>
              <a:tailEnd/>
            </a:ln>
            <a:scene3d>
              <a:camera prst="legacyObliqueBottomRight"/>
              <a:lightRig rig="legacyFlat3" dir="b"/>
            </a:scene3d>
            <a:sp3d extrusionH="430200" prstMaterial="legacyMatte">
              <a:bevelT w="13500" h="13500" prst="angle"/>
              <a:bevelB w="13500" h="13500" prst="angle"/>
              <a:extrusionClr>
                <a:schemeClr val="hlink"/>
              </a:extrusionClr>
              <a:contourClr>
                <a:schemeClr val="hlink"/>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8920" name="Rectangle 14"/>
            <p:cNvSpPr>
              <a:spLocks noChangeArrowheads="1"/>
            </p:cNvSpPr>
            <p:nvPr/>
          </p:nvSpPr>
          <p:spPr bwMode="auto">
            <a:xfrm>
              <a:off x="4080" y="2592"/>
              <a:ext cx="576" cy="336"/>
            </a:xfrm>
            <a:prstGeom prst="rect">
              <a:avLst/>
            </a:prstGeom>
            <a:solidFill>
              <a:schemeClr val="folHlink"/>
            </a:solidFill>
            <a:ln w="9525">
              <a:miter lim="800000"/>
              <a:headEnd/>
              <a:tailEnd/>
            </a:ln>
            <a:scene3d>
              <a:camera prst="legacyObliqueBottomRight"/>
              <a:lightRig rig="legacyFlat3" dir="t"/>
            </a:scene3d>
            <a:sp3d extrusionH="201600" prstMaterial="legacyMatte">
              <a:bevelT w="13500" h="13500" prst="angle"/>
              <a:bevelB w="13500" h="13500" prst="angle"/>
              <a:extrusionClr>
                <a:schemeClr val="folHlink"/>
              </a:extrusionClr>
              <a:contourClr>
                <a:schemeClr val="folHlink"/>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400">
                  <a:solidFill>
                    <a:schemeClr val="tx1"/>
                  </a:solidFill>
                </a:rPr>
                <a:t>DSP</a:t>
              </a:r>
            </a:p>
          </p:txBody>
        </p:sp>
        <p:sp>
          <p:nvSpPr>
            <p:cNvPr id="38921" name="Rectangle 15"/>
            <p:cNvSpPr>
              <a:spLocks noChangeArrowheads="1"/>
            </p:cNvSpPr>
            <p:nvPr/>
          </p:nvSpPr>
          <p:spPr bwMode="auto">
            <a:xfrm>
              <a:off x="4752" y="2592"/>
              <a:ext cx="576" cy="336"/>
            </a:xfrm>
            <a:prstGeom prst="rect">
              <a:avLst/>
            </a:prstGeom>
            <a:solidFill>
              <a:schemeClr val="folHlink"/>
            </a:solidFill>
            <a:ln w="9525">
              <a:miter lim="800000"/>
              <a:headEnd/>
              <a:tailEnd/>
            </a:ln>
            <a:scene3d>
              <a:camera prst="legacyObliqueBottomRight"/>
              <a:lightRig rig="legacyFlat3" dir="t"/>
            </a:scene3d>
            <a:sp3d extrusionH="201600" prstMaterial="legacyMatte">
              <a:bevelT w="13500" h="13500" prst="angle"/>
              <a:bevelB w="13500" h="13500" prst="angle"/>
              <a:extrusionClr>
                <a:schemeClr val="folHlink"/>
              </a:extrusionClr>
              <a:contourClr>
                <a:schemeClr val="folHlink"/>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400">
                  <a:solidFill>
                    <a:schemeClr val="tx1"/>
                  </a:solidFill>
                </a:rPr>
                <a:t>RAM</a:t>
              </a:r>
            </a:p>
          </p:txBody>
        </p:sp>
        <p:sp>
          <p:nvSpPr>
            <p:cNvPr id="38922" name="Rectangle 16"/>
            <p:cNvSpPr>
              <a:spLocks noChangeArrowheads="1"/>
            </p:cNvSpPr>
            <p:nvPr/>
          </p:nvSpPr>
          <p:spPr bwMode="auto">
            <a:xfrm>
              <a:off x="4752" y="3024"/>
              <a:ext cx="576" cy="288"/>
            </a:xfrm>
            <a:prstGeom prst="rect">
              <a:avLst/>
            </a:prstGeom>
            <a:solidFill>
              <a:schemeClr val="folHlink"/>
            </a:solidFill>
            <a:ln w="9525">
              <a:miter lim="800000"/>
              <a:headEnd/>
              <a:tailEnd/>
            </a:ln>
            <a:scene3d>
              <a:camera prst="legacyObliqueBottomRight"/>
              <a:lightRig rig="legacyFlat3" dir="t"/>
            </a:scene3d>
            <a:sp3d extrusionH="201600" prstMaterial="legacyMatte">
              <a:bevelT w="13500" h="13500" prst="angle"/>
              <a:bevelB w="13500" h="13500" prst="angle"/>
              <a:extrusionClr>
                <a:schemeClr val="folHlink"/>
              </a:extrusionClr>
              <a:contourClr>
                <a:schemeClr val="folHlink"/>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400">
                  <a:solidFill>
                    <a:schemeClr val="tx1"/>
                  </a:solidFill>
                </a:rPr>
                <a:t>CPU</a:t>
              </a:r>
            </a:p>
          </p:txBody>
        </p:sp>
        <p:sp>
          <p:nvSpPr>
            <p:cNvPr id="38923" name="Rectangle 17"/>
            <p:cNvSpPr>
              <a:spLocks noChangeArrowheads="1"/>
            </p:cNvSpPr>
            <p:nvPr/>
          </p:nvSpPr>
          <p:spPr bwMode="auto">
            <a:xfrm>
              <a:off x="3408" y="2592"/>
              <a:ext cx="576" cy="720"/>
            </a:xfrm>
            <a:prstGeom prst="rect">
              <a:avLst/>
            </a:prstGeom>
            <a:solidFill>
              <a:schemeClr val="folHlink"/>
            </a:solidFill>
            <a:ln w="9525">
              <a:miter lim="800000"/>
              <a:headEnd/>
              <a:tailEnd/>
            </a:ln>
            <a:scene3d>
              <a:camera prst="legacyObliqueBottomRight"/>
              <a:lightRig rig="legacyFlat3" dir="t"/>
            </a:scene3d>
            <a:sp3d extrusionH="201600" prstMaterial="legacyMatte">
              <a:bevelT w="13500" h="13500" prst="angle"/>
              <a:bevelB w="13500" h="13500" prst="angle"/>
              <a:extrusionClr>
                <a:schemeClr val="folHlink"/>
              </a:extrusionClr>
              <a:contourClr>
                <a:schemeClr val="folHlink"/>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endParaRPr lang="en-US" altLang="en-US" sz="2400">
                <a:solidFill>
                  <a:schemeClr val="tx1"/>
                </a:solidFill>
              </a:endParaRPr>
            </a:p>
          </p:txBody>
        </p:sp>
        <p:sp>
          <p:nvSpPr>
            <p:cNvPr id="38924" name="Rectangle 18"/>
            <p:cNvSpPr>
              <a:spLocks noChangeArrowheads="1"/>
            </p:cNvSpPr>
            <p:nvPr/>
          </p:nvSpPr>
          <p:spPr bwMode="auto">
            <a:xfrm>
              <a:off x="3408" y="3024"/>
              <a:ext cx="1296" cy="288"/>
            </a:xfrm>
            <a:prstGeom prst="rect">
              <a:avLst/>
            </a:prstGeom>
            <a:solidFill>
              <a:schemeClr val="folHlink"/>
            </a:solidFill>
            <a:ln w="9525">
              <a:miter lim="800000"/>
              <a:headEnd/>
              <a:tailEnd/>
            </a:ln>
            <a:scene3d>
              <a:camera prst="legacyObliqueBottomRight"/>
              <a:lightRig rig="legacyFlat3" dir="t"/>
            </a:scene3d>
            <a:sp3d extrusionH="201600" prstMaterial="legacyMatte">
              <a:bevelT w="13500" h="13500" prst="angle"/>
              <a:bevelB w="13500" h="13500" prst="angle"/>
              <a:extrusionClr>
                <a:schemeClr val="folHlink"/>
              </a:extrusionClr>
              <a:contourClr>
                <a:schemeClr val="folHlink"/>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000">
                  <a:solidFill>
                    <a:schemeClr val="tx1"/>
                  </a:solidFill>
                </a:rPr>
                <a:t>Custom Logic</a:t>
              </a:r>
            </a:p>
          </p:txBody>
        </p:sp>
        <p:sp>
          <p:nvSpPr>
            <p:cNvPr id="38925" name="Rectangle 19"/>
            <p:cNvSpPr>
              <a:spLocks noChangeArrowheads="1"/>
            </p:cNvSpPr>
            <p:nvPr/>
          </p:nvSpPr>
          <p:spPr bwMode="auto">
            <a:xfrm>
              <a:off x="3408" y="3408"/>
              <a:ext cx="1920" cy="288"/>
            </a:xfrm>
            <a:prstGeom prst="rect">
              <a:avLst/>
            </a:prstGeom>
            <a:solidFill>
              <a:schemeClr val="folHlink"/>
            </a:solidFill>
            <a:ln w="9525">
              <a:miter lim="800000"/>
              <a:headEnd/>
              <a:tailEnd/>
            </a:ln>
            <a:scene3d>
              <a:camera prst="legacyObliqueBottomRight"/>
              <a:lightRig rig="legacyFlat3" dir="t"/>
            </a:scene3d>
            <a:sp3d extrusionH="201600" prstMaterial="legacyMatte">
              <a:bevelT w="13500" h="13500" prst="angle"/>
              <a:bevelB w="13500" h="13500" prst="angle"/>
              <a:extrusionClr>
                <a:schemeClr val="folHlink"/>
              </a:extrusionClr>
              <a:contourClr>
                <a:schemeClr val="folHlink"/>
              </a:contourClr>
            </a:sp3d>
          </p:spPr>
          <p:txBody>
            <a:bodyPr wrap="none" anchor="ctr">
              <a:flatTx/>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r>
                <a:rPr lang="en-US" altLang="en-US" sz="2000">
                  <a:solidFill>
                    <a:schemeClr val="tx1"/>
                  </a:solidFill>
                </a:rPr>
                <a:t>FPGA</a:t>
              </a:r>
            </a:p>
          </p:txBody>
        </p:sp>
      </p:grpSp>
      <p:sp>
        <p:nvSpPr>
          <p:cNvPr id="38918" name="AutoShape 20"/>
          <p:cNvSpPr>
            <a:spLocks noChangeArrowheads="1"/>
          </p:cNvSpPr>
          <p:nvPr/>
        </p:nvSpPr>
        <p:spPr bwMode="auto">
          <a:xfrm>
            <a:off x="5791201" y="4724401"/>
            <a:ext cx="976313" cy="485775"/>
          </a:xfrm>
          <a:prstGeom prst="rightArrow">
            <a:avLst>
              <a:gd name="adj1" fmla="val 50000"/>
              <a:gd name="adj2" fmla="val 50245"/>
            </a:avLst>
          </a:prstGeom>
          <a:solidFill>
            <a:schemeClr val="accent2"/>
          </a:solidFill>
          <a:ln w="9525">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059267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324099" y="304800"/>
            <a:ext cx="6644409" cy="228600"/>
          </a:xfrm>
          <a:noFill/>
        </p:spPr>
        <p:txBody>
          <a:bodyPr vert="horz" wrap="square" lIns="90488" tIns="44450" rIns="90488" bIns="44450" rtlCol="0" anchor="ctr">
            <a:normAutofit fontScale="90000"/>
          </a:bodyPr>
          <a:lstStyle/>
          <a:p>
            <a:r>
              <a:rPr lang="en-US" altLang="en-US" dirty="0" smtClean="0"/>
              <a:t>Dynamic Reconfiguration</a:t>
            </a:r>
          </a:p>
        </p:txBody>
      </p:sp>
      <p:sp>
        <p:nvSpPr>
          <p:cNvPr id="39939" name="Rectangle 3"/>
          <p:cNvSpPr>
            <a:spLocks noGrp="1" noChangeArrowheads="1"/>
          </p:cNvSpPr>
          <p:nvPr>
            <p:ph type="body" idx="1"/>
          </p:nvPr>
        </p:nvSpPr>
        <p:spPr>
          <a:xfrm>
            <a:off x="1524000" y="3486150"/>
            <a:ext cx="8839200" cy="2400300"/>
          </a:xfrm>
          <a:noFill/>
        </p:spPr>
        <p:txBody>
          <a:bodyPr vert="horz" lIns="90488" tIns="44450" rIns="90488" bIns="44450" rtlCol="0">
            <a:normAutofit/>
          </a:bodyPr>
          <a:lstStyle/>
          <a:p>
            <a:pPr lvl="1">
              <a:lnSpc>
                <a:spcPct val="80000"/>
              </a:lnSpc>
            </a:pPr>
            <a:r>
              <a:rPr lang="en-US" altLang="en-US" sz="2000"/>
              <a:t>What if I want to exchange part of the design in the device with another piece?</a:t>
            </a:r>
          </a:p>
          <a:p>
            <a:pPr lvl="1">
              <a:lnSpc>
                <a:spcPct val="80000"/>
              </a:lnSpc>
            </a:pPr>
            <a:r>
              <a:rPr lang="en-US" altLang="en-US" sz="2000"/>
              <a:t>Need to create architectures and software to incrementally change designs.</a:t>
            </a:r>
          </a:p>
          <a:p>
            <a:pPr lvl="1">
              <a:lnSpc>
                <a:spcPct val="80000"/>
              </a:lnSpc>
            </a:pPr>
            <a:r>
              <a:rPr lang="en-US" altLang="en-US" sz="2000"/>
              <a:t>Effectively a “configuration cache”</a:t>
            </a:r>
          </a:p>
          <a:p>
            <a:pPr lvl="1">
              <a:lnSpc>
                <a:spcPct val="80000"/>
              </a:lnSpc>
            </a:pPr>
            <a:endParaRPr lang="en-US" altLang="en-US" sz="2000"/>
          </a:p>
          <a:p>
            <a:pPr lvl="1">
              <a:lnSpc>
                <a:spcPct val="80000"/>
              </a:lnSpc>
              <a:buNone/>
            </a:pPr>
            <a:r>
              <a:rPr lang="en-US" altLang="en-US" sz="2000"/>
              <a:t>Examples: encryption, filtering.</a:t>
            </a:r>
          </a:p>
        </p:txBody>
      </p:sp>
      <p:grpSp>
        <p:nvGrpSpPr>
          <p:cNvPr id="39940" name="Group 5"/>
          <p:cNvGrpSpPr>
            <a:grpSpLocks/>
          </p:cNvGrpSpPr>
          <p:nvPr/>
        </p:nvGrpSpPr>
        <p:grpSpPr bwMode="auto">
          <a:xfrm>
            <a:off x="2133600" y="1028700"/>
            <a:ext cx="7518400" cy="1943100"/>
            <a:chOff x="576" y="1440"/>
            <a:chExt cx="3168" cy="1344"/>
          </a:xfrm>
        </p:grpSpPr>
        <p:grpSp>
          <p:nvGrpSpPr>
            <p:cNvPr id="39941" name="Group 6"/>
            <p:cNvGrpSpPr>
              <a:grpSpLocks/>
            </p:cNvGrpSpPr>
            <p:nvPr/>
          </p:nvGrpSpPr>
          <p:grpSpPr bwMode="auto">
            <a:xfrm>
              <a:off x="576" y="1440"/>
              <a:ext cx="1200" cy="816"/>
              <a:chOff x="1344" y="1296"/>
              <a:chExt cx="1440" cy="1008"/>
            </a:xfrm>
          </p:grpSpPr>
          <p:sp>
            <p:nvSpPr>
              <p:cNvPr id="39968" name="Rectangle 7"/>
              <p:cNvSpPr>
                <a:spLocks noChangeArrowheads="1"/>
              </p:cNvSpPr>
              <p:nvPr/>
            </p:nvSpPr>
            <p:spPr bwMode="auto">
              <a:xfrm>
                <a:off x="1344" y="1296"/>
                <a:ext cx="1440" cy="1008"/>
              </a:xfrm>
              <a:prstGeom prst="rect">
                <a:avLst/>
              </a:prstGeom>
              <a:solidFill>
                <a:schemeClr val="bg1"/>
              </a:solidFill>
              <a:ln w="12700">
                <a:solidFill>
                  <a:schemeClr val="tx1"/>
                </a:solidFill>
                <a:prstDash val="sysDot"/>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nvGrpSpPr>
              <p:cNvPr id="39969" name="Group 8"/>
              <p:cNvGrpSpPr>
                <a:grpSpLocks/>
              </p:cNvGrpSpPr>
              <p:nvPr/>
            </p:nvGrpSpPr>
            <p:grpSpPr bwMode="auto">
              <a:xfrm>
                <a:off x="1632" y="1392"/>
                <a:ext cx="1008" cy="710"/>
                <a:chOff x="1632" y="1392"/>
                <a:chExt cx="1008" cy="710"/>
              </a:xfrm>
            </p:grpSpPr>
            <p:sp>
              <p:nvSpPr>
                <p:cNvPr id="39970" name="Freeform 9"/>
                <p:cNvSpPr>
                  <a:spLocks/>
                </p:cNvSpPr>
                <p:nvPr/>
              </p:nvSpPr>
              <p:spPr bwMode="auto">
                <a:xfrm>
                  <a:off x="2398" y="1597"/>
                  <a:ext cx="140" cy="158"/>
                </a:xfrm>
                <a:custGeom>
                  <a:avLst/>
                  <a:gdLst>
                    <a:gd name="T0" fmla="*/ 0 w 561"/>
                    <a:gd name="T1" fmla="*/ 1 h 630"/>
                    <a:gd name="T2" fmla="*/ 0 w 561"/>
                    <a:gd name="T3" fmla="*/ 1 h 630"/>
                    <a:gd name="T4" fmla="*/ 1 w 561"/>
                    <a:gd name="T5" fmla="*/ 1 h 630"/>
                    <a:gd name="T6" fmla="*/ 2 w 561"/>
                    <a:gd name="T7" fmla="*/ 2 h 630"/>
                    <a:gd name="T8" fmla="*/ 3 w 561"/>
                    <a:gd name="T9" fmla="*/ 2 h 630"/>
                    <a:gd name="T10" fmla="*/ 3 w 561"/>
                    <a:gd name="T11" fmla="*/ 2 h 630"/>
                    <a:gd name="T12" fmla="*/ 4 w 561"/>
                    <a:gd name="T13" fmla="*/ 3 h 630"/>
                    <a:gd name="T14" fmla="*/ 5 w 561"/>
                    <a:gd name="T15" fmla="*/ 3 h 630"/>
                    <a:gd name="T16" fmla="*/ 5 w 561"/>
                    <a:gd name="T17" fmla="*/ 4 h 630"/>
                    <a:gd name="T18" fmla="*/ 6 w 561"/>
                    <a:gd name="T19" fmla="*/ 4 h 630"/>
                    <a:gd name="T20" fmla="*/ 6 w 561"/>
                    <a:gd name="T21" fmla="*/ 5 h 630"/>
                    <a:gd name="T22" fmla="*/ 6 w 561"/>
                    <a:gd name="T23" fmla="*/ 6 h 630"/>
                    <a:gd name="T24" fmla="*/ 7 w 561"/>
                    <a:gd name="T25" fmla="*/ 6 h 630"/>
                    <a:gd name="T26" fmla="*/ 7 w 561"/>
                    <a:gd name="T27" fmla="*/ 7 h 630"/>
                    <a:gd name="T28" fmla="*/ 7 w 561"/>
                    <a:gd name="T29" fmla="*/ 8 h 630"/>
                    <a:gd name="T30" fmla="*/ 7 w 561"/>
                    <a:gd name="T31" fmla="*/ 8 h 630"/>
                    <a:gd name="T32" fmla="*/ 8 w 561"/>
                    <a:gd name="T33" fmla="*/ 9 h 630"/>
                    <a:gd name="T34" fmla="*/ 8 w 561"/>
                    <a:gd name="T35" fmla="*/ 10 h 630"/>
                    <a:gd name="T36" fmla="*/ 9 w 561"/>
                    <a:gd name="T37" fmla="*/ 10 h 630"/>
                    <a:gd name="T38" fmla="*/ 8 w 561"/>
                    <a:gd name="T39" fmla="*/ 9 h 630"/>
                    <a:gd name="T40" fmla="*/ 8 w 561"/>
                    <a:gd name="T41" fmla="*/ 8 h 630"/>
                    <a:gd name="T42" fmla="*/ 8 w 561"/>
                    <a:gd name="T43" fmla="*/ 7 h 630"/>
                    <a:gd name="T44" fmla="*/ 7 w 561"/>
                    <a:gd name="T45" fmla="*/ 7 h 630"/>
                    <a:gd name="T46" fmla="*/ 7 w 561"/>
                    <a:gd name="T47" fmla="*/ 6 h 630"/>
                    <a:gd name="T48" fmla="*/ 7 w 561"/>
                    <a:gd name="T49" fmla="*/ 5 h 630"/>
                    <a:gd name="T50" fmla="*/ 6 w 561"/>
                    <a:gd name="T51" fmla="*/ 5 h 630"/>
                    <a:gd name="T52" fmla="*/ 6 w 561"/>
                    <a:gd name="T53" fmla="*/ 4 h 630"/>
                    <a:gd name="T54" fmla="*/ 6 w 561"/>
                    <a:gd name="T55" fmla="*/ 4 h 630"/>
                    <a:gd name="T56" fmla="*/ 5 w 561"/>
                    <a:gd name="T57" fmla="*/ 3 h 630"/>
                    <a:gd name="T58" fmla="*/ 4 w 561"/>
                    <a:gd name="T59" fmla="*/ 3 h 630"/>
                    <a:gd name="T60" fmla="*/ 4 w 561"/>
                    <a:gd name="T61" fmla="*/ 2 h 630"/>
                    <a:gd name="T62" fmla="*/ 3 w 561"/>
                    <a:gd name="T63" fmla="*/ 2 h 630"/>
                    <a:gd name="T64" fmla="*/ 2 w 561"/>
                    <a:gd name="T65" fmla="*/ 1 h 630"/>
                    <a:gd name="T66" fmla="*/ 1 w 561"/>
                    <a:gd name="T67" fmla="*/ 1 h 630"/>
                    <a:gd name="T68" fmla="*/ 0 w 561"/>
                    <a:gd name="T69" fmla="*/ 0 h 630"/>
                    <a:gd name="T70" fmla="*/ 0 w 561"/>
                    <a:gd name="T71" fmla="*/ 0 h 630"/>
                    <a:gd name="T72" fmla="*/ 0 w 561"/>
                    <a:gd name="T73" fmla="*/ 0 h 630"/>
                    <a:gd name="T74" fmla="*/ 0 w 561"/>
                    <a:gd name="T75" fmla="*/ 0 h 630"/>
                    <a:gd name="T76" fmla="*/ 0 w 561"/>
                    <a:gd name="T77" fmla="*/ 0 h 630"/>
                    <a:gd name="T78" fmla="*/ 0 w 561"/>
                    <a:gd name="T79" fmla="*/ 1 h 6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1"/>
                    <a:gd name="T121" fmla="*/ 0 h 630"/>
                    <a:gd name="T122" fmla="*/ 561 w 561"/>
                    <a:gd name="T123" fmla="*/ 630 h 6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1" h="630">
                      <a:moveTo>
                        <a:pt x="6" y="31"/>
                      </a:moveTo>
                      <a:lnTo>
                        <a:pt x="0" y="30"/>
                      </a:lnTo>
                      <a:lnTo>
                        <a:pt x="72" y="58"/>
                      </a:lnTo>
                      <a:lnTo>
                        <a:pt x="134" y="87"/>
                      </a:lnTo>
                      <a:lnTo>
                        <a:pt x="188" y="115"/>
                      </a:lnTo>
                      <a:lnTo>
                        <a:pt x="234" y="145"/>
                      </a:lnTo>
                      <a:lnTo>
                        <a:pt x="274" y="175"/>
                      </a:lnTo>
                      <a:lnTo>
                        <a:pt x="309" y="206"/>
                      </a:lnTo>
                      <a:lnTo>
                        <a:pt x="339" y="237"/>
                      </a:lnTo>
                      <a:lnTo>
                        <a:pt x="366" y="271"/>
                      </a:lnTo>
                      <a:lnTo>
                        <a:pt x="389" y="307"/>
                      </a:lnTo>
                      <a:lnTo>
                        <a:pt x="411" y="344"/>
                      </a:lnTo>
                      <a:lnTo>
                        <a:pt x="429" y="386"/>
                      </a:lnTo>
                      <a:lnTo>
                        <a:pt x="449" y="428"/>
                      </a:lnTo>
                      <a:lnTo>
                        <a:pt x="468" y="473"/>
                      </a:lnTo>
                      <a:lnTo>
                        <a:pt x="488" y="522"/>
                      </a:lnTo>
                      <a:lnTo>
                        <a:pt x="509" y="574"/>
                      </a:lnTo>
                      <a:lnTo>
                        <a:pt x="533" y="630"/>
                      </a:lnTo>
                      <a:lnTo>
                        <a:pt x="561" y="617"/>
                      </a:lnTo>
                      <a:lnTo>
                        <a:pt x="537" y="563"/>
                      </a:lnTo>
                      <a:lnTo>
                        <a:pt x="516" y="511"/>
                      </a:lnTo>
                      <a:lnTo>
                        <a:pt x="496" y="462"/>
                      </a:lnTo>
                      <a:lnTo>
                        <a:pt x="477" y="415"/>
                      </a:lnTo>
                      <a:lnTo>
                        <a:pt x="457" y="373"/>
                      </a:lnTo>
                      <a:lnTo>
                        <a:pt x="437" y="331"/>
                      </a:lnTo>
                      <a:lnTo>
                        <a:pt x="415" y="291"/>
                      </a:lnTo>
                      <a:lnTo>
                        <a:pt x="390" y="254"/>
                      </a:lnTo>
                      <a:lnTo>
                        <a:pt x="363" y="218"/>
                      </a:lnTo>
                      <a:lnTo>
                        <a:pt x="331" y="184"/>
                      </a:lnTo>
                      <a:lnTo>
                        <a:pt x="294" y="151"/>
                      </a:lnTo>
                      <a:lnTo>
                        <a:pt x="252" y="119"/>
                      </a:lnTo>
                      <a:lnTo>
                        <a:pt x="203" y="89"/>
                      </a:lnTo>
                      <a:lnTo>
                        <a:pt x="147" y="59"/>
                      </a:lnTo>
                      <a:lnTo>
                        <a:pt x="83" y="30"/>
                      </a:lnTo>
                      <a:lnTo>
                        <a:pt x="11" y="1"/>
                      </a:lnTo>
                      <a:lnTo>
                        <a:pt x="6" y="0"/>
                      </a:lnTo>
                      <a:lnTo>
                        <a:pt x="11" y="1"/>
                      </a:lnTo>
                      <a:lnTo>
                        <a:pt x="9" y="0"/>
                      </a:lnTo>
                      <a:lnTo>
                        <a:pt x="6" y="0"/>
                      </a:lnTo>
                      <a:lnTo>
                        <a:pt x="6" y="31"/>
                      </a:lnTo>
                      <a:close/>
                    </a:path>
                  </a:pathLst>
                </a:custGeom>
                <a:solidFill>
                  <a:srgbClr val="000000"/>
                </a:solidFill>
                <a:ln w="12700" cmpd="sng">
                  <a:solidFill>
                    <a:srgbClr val="000000"/>
                  </a:solidFill>
                  <a:round/>
                  <a:headEnd/>
                  <a:tailEnd/>
                </a:ln>
              </p:spPr>
              <p:txBody>
                <a:bodyPr/>
                <a:lstStyle/>
                <a:p>
                  <a:endParaRPr lang="tr-TR"/>
                </a:p>
              </p:txBody>
            </p:sp>
            <p:sp>
              <p:nvSpPr>
                <p:cNvPr id="39971" name="Freeform 10"/>
                <p:cNvSpPr>
                  <a:spLocks/>
                </p:cNvSpPr>
                <p:nvPr/>
              </p:nvSpPr>
              <p:spPr bwMode="auto">
                <a:xfrm>
                  <a:off x="2255" y="1597"/>
                  <a:ext cx="144" cy="8"/>
                </a:xfrm>
                <a:custGeom>
                  <a:avLst/>
                  <a:gdLst>
                    <a:gd name="T0" fmla="*/ 1 w 575"/>
                    <a:gd name="T1" fmla="*/ 0 h 31"/>
                    <a:gd name="T2" fmla="*/ 1 w 575"/>
                    <a:gd name="T3" fmla="*/ 1 h 31"/>
                    <a:gd name="T4" fmla="*/ 9 w 575"/>
                    <a:gd name="T5" fmla="*/ 1 h 31"/>
                    <a:gd name="T6" fmla="*/ 9 w 575"/>
                    <a:gd name="T7" fmla="*/ 0 h 31"/>
                    <a:gd name="T8" fmla="*/ 1 w 575"/>
                    <a:gd name="T9" fmla="*/ 0 h 31"/>
                    <a:gd name="T10" fmla="*/ 1 w 575"/>
                    <a:gd name="T11" fmla="*/ 1 h 31"/>
                    <a:gd name="T12" fmla="*/ 1 w 575"/>
                    <a:gd name="T13" fmla="*/ 0 h 31"/>
                    <a:gd name="T14" fmla="*/ 0 w 575"/>
                    <a:gd name="T15" fmla="*/ 0 h 31"/>
                    <a:gd name="T16" fmla="*/ 1 w 575"/>
                    <a:gd name="T17" fmla="*/ 1 h 31"/>
                    <a:gd name="T18" fmla="*/ 1 w 575"/>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5"/>
                    <a:gd name="T31" fmla="*/ 0 h 31"/>
                    <a:gd name="T32" fmla="*/ 575 w 57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5" h="31">
                      <a:moveTo>
                        <a:pt x="44" y="6"/>
                      </a:moveTo>
                      <a:lnTo>
                        <a:pt x="34" y="31"/>
                      </a:lnTo>
                      <a:lnTo>
                        <a:pt x="575" y="31"/>
                      </a:lnTo>
                      <a:lnTo>
                        <a:pt x="575" y="0"/>
                      </a:lnTo>
                      <a:lnTo>
                        <a:pt x="34" y="0"/>
                      </a:lnTo>
                      <a:lnTo>
                        <a:pt x="23" y="25"/>
                      </a:lnTo>
                      <a:lnTo>
                        <a:pt x="34" y="0"/>
                      </a:lnTo>
                      <a:lnTo>
                        <a:pt x="0" y="0"/>
                      </a:lnTo>
                      <a:lnTo>
                        <a:pt x="23" y="25"/>
                      </a:lnTo>
                      <a:lnTo>
                        <a:pt x="44" y="6"/>
                      </a:lnTo>
                      <a:close/>
                    </a:path>
                  </a:pathLst>
                </a:custGeom>
                <a:solidFill>
                  <a:srgbClr val="000000"/>
                </a:solidFill>
                <a:ln w="12700" cmpd="sng">
                  <a:solidFill>
                    <a:srgbClr val="000000"/>
                  </a:solidFill>
                  <a:round/>
                  <a:headEnd/>
                  <a:tailEnd/>
                </a:ln>
              </p:spPr>
              <p:txBody>
                <a:bodyPr/>
                <a:lstStyle/>
                <a:p>
                  <a:endParaRPr lang="tr-TR"/>
                </a:p>
              </p:txBody>
            </p:sp>
            <p:sp>
              <p:nvSpPr>
                <p:cNvPr id="39972" name="Freeform 11"/>
                <p:cNvSpPr>
                  <a:spLocks/>
                </p:cNvSpPr>
                <p:nvPr/>
              </p:nvSpPr>
              <p:spPr bwMode="auto">
                <a:xfrm>
                  <a:off x="2261" y="1599"/>
                  <a:ext cx="74" cy="154"/>
                </a:xfrm>
                <a:custGeom>
                  <a:avLst/>
                  <a:gdLst>
                    <a:gd name="T0" fmla="*/ 5 w 296"/>
                    <a:gd name="T1" fmla="*/ 9 h 618"/>
                    <a:gd name="T2" fmla="*/ 5 w 296"/>
                    <a:gd name="T3" fmla="*/ 9 h 618"/>
                    <a:gd name="T4" fmla="*/ 5 w 296"/>
                    <a:gd name="T5" fmla="*/ 9 h 618"/>
                    <a:gd name="T6" fmla="*/ 5 w 296"/>
                    <a:gd name="T7" fmla="*/ 8 h 618"/>
                    <a:gd name="T8" fmla="*/ 5 w 296"/>
                    <a:gd name="T9" fmla="*/ 8 h 618"/>
                    <a:gd name="T10" fmla="*/ 4 w 296"/>
                    <a:gd name="T11" fmla="*/ 7 h 618"/>
                    <a:gd name="T12" fmla="*/ 4 w 296"/>
                    <a:gd name="T13" fmla="*/ 6 h 618"/>
                    <a:gd name="T14" fmla="*/ 4 w 296"/>
                    <a:gd name="T15" fmla="*/ 6 h 618"/>
                    <a:gd name="T16" fmla="*/ 4 w 296"/>
                    <a:gd name="T17" fmla="*/ 5 h 618"/>
                    <a:gd name="T18" fmla="*/ 3 w 296"/>
                    <a:gd name="T19" fmla="*/ 4 h 618"/>
                    <a:gd name="T20" fmla="*/ 3 w 296"/>
                    <a:gd name="T21" fmla="*/ 4 h 618"/>
                    <a:gd name="T22" fmla="*/ 3 w 296"/>
                    <a:gd name="T23" fmla="*/ 3 h 618"/>
                    <a:gd name="T24" fmla="*/ 2 w 296"/>
                    <a:gd name="T25" fmla="*/ 3 h 618"/>
                    <a:gd name="T26" fmla="*/ 2 w 296"/>
                    <a:gd name="T27" fmla="*/ 2 h 618"/>
                    <a:gd name="T28" fmla="*/ 2 w 296"/>
                    <a:gd name="T29" fmla="*/ 1 h 618"/>
                    <a:gd name="T30" fmla="*/ 1 w 296"/>
                    <a:gd name="T31" fmla="*/ 1 h 618"/>
                    <a:gd name="T32" fmla="*/ 1 w 296"/>
                    <a:gd name="T33" fmla="*/ 0 h 618"/>
                    <a:gd name="T34" fmla="*/ 0 w 296"/>
                    <a:gd name="T35" fmla="*/ 0 h 618"/>
                    <a:gd name="T36" fmla="*/ 0 w 296"/>
                    <a:gd name="T37" fmla="*/ 0 h 618"/>
                    <a:gd name="T38" fmla="*/ 1 w 296"/>
                    <a:gd name="T39" fmla="*/ 1 h 618"/>
                    <a:gd name="T40" fmla="*/ 1 w 296"/>
                    <a:gd name="T41" fmla="*/ 1 h 618"/>
                    <a:gd name="T42" fmla="*/ 1 w 296"/>
                    <a:gd name="T43" fmla="*/ 2 h 618"/>
                    <a:gd name="T44" fmla="*/ 2 w 296"/>
                    <a:gd name="T45" fmla="*/ 2 h 618"/>
                    <a:gd name="T46" fmla="*/ 2 w 296"/>
                    <a:gd name="T47" fmla="*/ 3 h 618"/>
                    <a:gd name="T48" fmla="*/ 2 w 296"/>
                    <a:gd name="T49" fmla="*/ 3 h 618"/>
                    <a:gd name="T50" fmla="*/ 3 w 296"/>
                    <a:gd name="T51" fmla="*/ 4 h 618"/>
                    <a:gd name="T52" fmla="*/ 3 w 296"/>
                    <a:gd name="T53" fmla="*/ 5 h 618"/>
                    <a:gd name="T54" fmla="*/ 3 w 296"/>
                    <a:gd name="T55" fmla="*/ 5 h 618"/>
                    <a:gd name="T56" fmla="*/ 4 w 296"/>
                    <a:gd name="T57" fmla="*/ 6 h 618"/>
                    <a:gd name="T58" fmla="*/ 4 w 296"/>
                    <a:gd name="T59" fmla="*/ 6 h 618"/>
                    <a:gd name="T60" fmla="*/ 4 w 296"/>
                    <a:gd name="T61" fmla="*/ 7 h 618"/>
                    <a:gd name="T62" fmla="*/ 4 w 296"/>
                    <a:gd name="T63" fmla="*/ 8 h 618"/>
                    <a:gd name="T64" fmla="*/ 4 w 296"/>
                    <a:gd name="T65" fmla="*/ 8 h 618"/>
                    <a:gd name="T66" fmla="*/ 4 w 296"/>
                    <a:gd name="T67" fmla="*/ 9 h 618"/>
                    <a:gd name="T68" fmla="*/ 4 w 296"/>
                    <a:gd name="T69" fmla="*/ 9 h 618"/>
                    <a:gd name="T70" fmla="*/ 4 w 296"/>
                    <a:gd name="T71" fmla="*/ 9 h 618"/>
                    <a:gd name="T72" fmla="*/ 5 w 296"/>
                    <a:gd name="T73" fmla="*/ 9 h 618"/>
                    <a:gd name="T74" fmla="*/ 5 w 296"/>
                    <a:gd name="T75" fmla="*/ 9 h 618"/>
                    <a:gd name="T76" fmla="*/ 5 w 296"/>
                    <a:gd name="T77" fmla="*/ 9 h 6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6"/>
                    <a:gd name="T118" fmla="*/ 0 h 618"/>
                    <a:gd name="T119" fmla="*/ 296 w 296"/>
                    <a:gd name="T120" fmla="*/ 618 h 6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6" h="618">
                      <a:moveTo>
                        <a:pt x="296" y="618"/>
                      </a:moveTo>
                      <a:lnTo>
                        <a:pt x="296" y="618"/>
                      </a:lnTo>
                      <a:lnTo>
                        <a:pt x="295" y="579"/>
                      </a:lnTo>
                      <a:lnTo>
                        <a:pt x="290" y="540"/>
                      </a:lnTo>
                      <a:lnTo>
                        <a:pt x="283" y="499"/>
                      </a:lnTo>
                      <a:lnTo>
                        <a:pt x="273" y="457"/>
                      </a:lnTo>
                      <a:lnTo>
                        <a:pt x="260" y="416"/>
                      </a:lnTo>
                      <a:lnTo>
                        <a:pt x="245" y="374"/>
                      </a:lnTo>
                      <a:lnTo>
                        <a:pt x="229" y="333"/>
                      </a:lnTo>
                      <a:lnTo>
                        <a:pt x="211" y="291"/>
                      </a:lnTo>
                      <a:lnTo>
                        <a:pt x="190" y="251"/>
                      </a:lnTo>
                      <a:lnTo>
                        <a:pt x="169" y="210"/>
                      </a:lnTo>
                      <a:lnTo>
                        <a:pt x="146" y="171"/>
                      </a:lnTo>
                      <a:lnTo>
                        <a:pt x="123" y="133"/>
                      </a:lnTo>
                      <a:lnTo>
                        <a:pt x="97" y="97"/>
                      </a:lnTo>
                      <a:lnTo>
                        <a:pt x="73" y="63"/>
                      </a:lnTo>
                      <a:lnTo>
                        <a:pt x="47" y="30"/>
                      </a:lnTo>
                      <a:lnTo>
                        <a:pt x="21" y="0"/>
                      </a:lnTo>
                      <a:lnTo>
                        <a:pt x="0" y="19"/>
                      </a:lnTo>
                      <a:lnTo>
                        <a:pt x="24" y="50"/>
                      </a:lnTo>
                      <a:lnTo>
                        <a:pt x="49" y="80"/>
                      </a:lnTo>
                      <a:lnTo>
                        <a:pt x="73" y="114"/>
                      </a:lnTo>
                      <a:lnTo>
                        <a:pt x="97" y="150"/>
                      </a:lnTo>
                      <a:lnTo>
                        <a:pt x="120" y="186"/>
                      </a:lnTo>
                      <a:lnTo>
                        <a:pt x="143" y="225"/>
                      </a:lnTo>
                      <a:lnTo>
                        <a:pt x="164" y="264"/>
                      </a:lnTo>
                      <a:lnTo>
                        <a:pt x="183" y="304"/>
                      </a:lnTo>
                      <a:lnTo>
                        <a:pt x="201" y="344"/>
                      </a:lnTo>
                      <a:lnTo>
                        <a:pt x="217" y="385"/>
                      </a:lnTo>
                      <a:lnTo>
                        <a:pt x="231" y="425"/>
                      </a:lnTo>
                      <a:lnTo>
                        <a:pt x="244" y="466"/>
                      </a:lnTo>
                      <a:lnTo>
                        <a:pt x="253" y="505"/>
                      </a:lnTo>
                      <a:lnTo>
                        <a:pt x="260" y="544"/>
                      </a:lnTo>
                      <a:lnTo>
                        <a:pt x="265" y="581"/>
                      </a:lnTo>
                      <a:lnTo>
                        <a:pt x="266" y="618"/>
                      </a:lnTo>
                      <a:lnTo>
                        <a:pt x="296" y="618"/>
                      </a:lnTo>
                      <a:close/>
                    </a:path>
                  </a:pathLst>
                </a:custGeom>
                <a:solidFill>
                  <a:srgbClr val="000000"/>
                </a:solidFill>
                <a:ln w="12700" cmpd="sng">
                  <a:solidFill>
                    <a:srgbClr val="000000"/>
                  </a:solidFill>
                  <a:round/>
                  <a:headEnd/>
                  <a:tailEnd/>
                </a:ln>
              </p:spPr>
              <p:txBody>
                <a:bodyPr/>
                <a:lstStyle/>
                <a:p>
                  <a:endParaRPr lang="tr-TR"/>
                </a:p>
              </p:txBody>
            </p:sp>
            <p:sp>
              <p:nvSpPr>
                <p:cNvPr id="39973" name="Freeform 12"/>
                <p:cNvSpPr>
                  <a:spLocks/>
                </p:cNvSpPr>
                <p:nvPr/>
              </p:nvSpPr>
              <p:spPr bwMode="auto">
                <a:xfrm>
                  <a:off x="2397" y="1752"/>
                  <a:ext cx="141" cy="157"/>
                </a:xfrm>
                <a:custGeom>
                  <a:avLst/>
                  <a:gdLst>
                    <a:gd name="T0" fmla="*/ 9 w 563"/>
                    <a:gd name="T1" fmla="*/ 0 h 629"/>
                    <a:gd name="T2" fmla="*/ 8 w 563"/>
                    <a:gd name="T3" fmla="*/ 1 h 629"/>
                    <a:gd name="T4" fmla="*/ 8 w 563"/>
                    <a:gd name="T5" fmla="*/ 2 h 629"/>
                    <a:gd name="T6" fmla="*/ 7 w 563"/>
                    <a:gd name="T7" fmla="*/ 2 h 629"/>
                    <a:gd name="T8" fmla="*/ 7 w 563"/>
                    <a:gd name="T9" fmla="*/ 3 h 629"/>
                    <a:gd name="T10" fmla="*/ 6 w 563"/>
                    <a:gd name="T11" fmla="*/ 4 h 629"/>
                    <a:gd name="T12" fmla="*/ 6 w 563"/>
                    <a:gd name="T13" fmla="*/ 4 h 629"/>
                    <a:gd name="T14" fmla="*/ 6 w 563"/>
                    <a:gd name="T15" fmla="*/ 5 h 629"/>
                    <a:gd name="T16" fmla="*/ 5 w 563"/>
                    <a:gd name="T17" fmla="*/ 5 h 629"/>
                    <a:gd name="T18" fmla="*/ 5 w 563"/>
                    <a:gd name="T19" fmla="*/ 6 h 629"/>
                    <a:gd name="T20" fmla="*/ 4 w 563"/>
                    <a:gd name="T21" fmla="*/ 6 h 629"/>
                    <a:gd name="T22" fmla="*/ 4 w 563"/>
                    <a:gd name="T23" fmla="*/ 7 h 629"/>
                    <a:gd name="T24" fmla="*/ 3 w 563"/>
                    <a:gd name="T25" fmla="*/ 7 h 629"/>
                    <a:gd name="T26" fmla="*/ 2 w 563"/>
                    <a:gd name="T27" fmla="*/ 8 h 629"/>
                    <a:gd name="T28" fmla="*/ 2 w 563"/>
                    <a:gd name="T29" fmla="*/ 8 h 629"/>
                    <a:gd name="T30" fmla="*/ 1 w 563"/>
                    <a:gd name="T31" fmla="*/ 9 h 629"/>
                    <a:gd name="T32" fmla="*/ 0 w 563"/>
                    <a:gd name="T33" fmla="*/ 9 h 629"/>
                    <a:gd name="T34" fmla="*/ 0 w 563"/>
                    <a:gd name="T35" fmla="*/ 10 h 629"/>
                    <a:gd name="T36" fmla="*/ 1 w 563"/>
                    <a:gd name="T37" fmla="*/ 9 h 629"/>
                    <a:gd name="T38" fmla="*/ 2 w 563"/>
                    <a:gd name="T39" fmla="*/ 9 h 629"/>
                    <a:gd name="T40" fmla="*/ 3 w 563"/>
                    <a:gd name="T41" fmla="*/ 8 h 629"/>
                    <a:gd name="T42" fmla="*/ 3 w 563"/>
                    <a:gd name="T43" fmla="*/ 8 h 629"/>
                    <a:gd name="T44" fmla="*/ 4 w 563"/>
                    <a:gd name="T45" fmla="*/ 7 h 629"/>
                    <a:gd name="T46" fmla="*/ 4 w 563"/>
                    <a:gd name="T47" fmla="*/ 7 h 629"/>
                    <a:gd name="T48" fmla="*/ 5 w 563"/>
                    <a:gd name="T49" fmla="*/ 6 h 629"/>
                    <a:gd name="T50" fmla="*/ 5 w 563"/>
                    <a:gd name="T51" fmla="*/ 6 h 629"/>
                    <a:gd name="T52" fmla="*/ 6 w 563"/>
                    <a:gd name="T53" fmla="*/ 5 h 629"/>
                    <a:gd name="T54" fmla="*/ 6 w 563"/>
                    <a:gd name="T55" fmla="*/ 5 h 629"/>
                    <a:gd name="T56" fmla="*/ 7 w 563"/>
                    <a:gd name="T57" fmla="*/ 4 h 629"/>
                    <a:gd name="T58" fmla="*/ 7 w 563"/>
                    <a:gd name="T59" fmla="*/ 3 h 629"/>
                    <a:gd name="T60" fmla="*/ 8 w 563"/>
                    <a:gd name="T61" fmla="*/ 3 h 629"/>
                    <a:gd name="T62" fmla="*/ 8 w 563"/>
                    <a:gd name="T63" fmla="*/ 2 h 629"/>
                    <a:gd name="T64" fmla="*/ 9 w 563"/>
                    <a:gd name="T65" fmla="*/ 1 h 629"/>
                    <a:gd name="T66" fmla="*/ 9 w 563"/>
                    <a:gd name="T67" fmla="*/ 0 h 629"/>
                    <a:gd name="T68" fmla="*/ 9 w 563"/>
                    <a:gd name="T69" fmla="*/ 0 h 6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3"/>
                    <a:gd name="T106" fmla="*/ 0 h 629"/>
                    <a:gd name="T107" fmla="*/ 563 w 563"/>
                    <a:gd name="T108" fmla="*/ 629 h 6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3" h="629">
                      <a:moveTo>
                        <a:pt x="535" y="0"/>
                      </a:moveTo>
                      <a:lnTo>
                        <a:pt x="510" y="55"/>
                      </a:lnTo>
                      <a:lnTo>
                        <a:pt x="485" y="107"/>
                      </a:lnTo>
                      <a:lnTo>
                        <a:pt x="459" y="156"/>
                      </a:lnTo>
                      <a:lnTo>
                        <a:pt x="432" y="201"/>
                      </a:lnTo>
                      <a:lnTo>
                        <a:pt x="405" y="244"/>
                      </a:lnTo>
                      <a:lnTo>
                        <a:pt x="378" y="285"/>
                      </a:lnTo>
                      <a:lnTo>
                        <a:pt x="348" y="323"/>
                      </a:lnTo>
                      <a:lnTo>
                        <a:pt x="318" y="358"/>
                      </a:lnTo>
                      <a:lnTo>
                        <a:pt x="286" y="393"/>
                      </a:lnTo>
                      <a:lnTo>
                        <a:pt x="253" y="425"/>
                      </a:lnTo>
                      <a:lnTo>
                        <a:pt x="217" y="457"/>
                      </a:lnTo>
                      <a:lnTo>
                        <a:pt x="179" y="487"/>
                      </a:lnTo>
                      <a:lnTo>
                        <a:pt x="138" y="517"/>
                      </a:lnTo>
                      <a:lnTo>
                        <a:pt x="94" y="546"/>
                      </a:lnTo>
                      <a:lnTo>
                        <a:pt x="49" y="575"/>
                      </a:lnTo>
                      <a:lnTo>
                        <a:pt x="0" y="603"/>
                      </a:lnTo>
                      <a:lnTo>
                        <a:pt x="15" y="629"/>
                      </a:lnTo>
                      <a:lnTo>
                        <a:pt x="64" y="601"/>
                      </a:lnTo>
                      <a:lnTo>
                        <a:pt x="112" y="572"/>
                      </a:lnTo>
                      <a:lnTo>
                        <a:pt x="155" y="541"/>
                      </a:lnTo>
                      <a:lnTo>
                        <a:pt x="196" y="511"/>
                      </a:lnTo>
                      <a:lnTo>
                        <a:pt x="236" y="481"/>
                      </a:lnTo>
                      <a:lnTo>
                        <a:pt x="272" y="447"/>
                      </a:lnTo>
                      <a:lnTo>
                        <a:pt x="308" y="415"/>
                      </a:lnTo>
                      <a:lnTo>
                        <a:pt x="341" y="378"/>
                      </a:lnTo>
                      <a:lnTo>
                        <a:pt x="372" y="342"/>
                      </a:lnTo>
                      <a:lnTo>
                        <a:pt x="402" y="302"/>
                      </a:lnTo>
                      <a:lnTo>
                        <a:pt x="431" y="261"/>
                      </a:lnTo>
                      <a:lnTo>
                        <a:pt x="458" y="217"/>
                      </a:lnTo>
                      <a:lnTo>
                        <a:pt x="485" y="171"/>
                      </a:lnTo>
                      <a:lnTo>
                        <a:pt x="511" y="120"/>
                      </a:lnTo>
                      <a:lnTo>
                        <a:pt x="538" y="68"/>
                      </a:lnTo>
                      <a:lnTo>
                        <a:pt x="563" y="13"/>
                      </a:lnTo>
                      <a:lnTo>
                        <a:pt x="535" y="0"/>
                      </a:lnTo>
                      <a:close/>
                    </a:path>
                  </a:pathLst>
                </a:custGeom>
                <a:solidFill>
                  <a:srgbClr val="000000"/>
                </a:solidFill>
                <a:ln w="12700" cmpd="sng">
                  <a:solidFill>
                    <a:srgbClr val="000000"/>
                  </a:solidFill>
                  <a:round/>
                  <a:headEnd/>
                  <a:tailEnd/>
                </a:ln>
              </p:spPr>
              <p:txBody>
                <a:bodyPr/>
                <a:lstStyle/>
                <a:p>
                  <a:endParaRPr lang="tr-TR"/>
                </a:p>
              </p:txBody>
            </p:sp>
            <p:sp>
              <p:nvSpPr>
                <p:cNvPr id="39974" name="Freeform 13"/>
                <p:cNvSpPr>
                  <a:spLocks/>
                </p:cNvSpPr>
                <p:nvPr/>
              </p:nvSpPr>
              <p:spPr bwMode="auto">
                <a:xfrm>
                  <a:off x="1867" y="1531"/>
                  <a:ext cx="139" cy="139"/>
                </a:xfrm>
                <a:custGeom>
                  <a:avLst/>
                  <a:gdLst>
                    <a:gd name="T0" fmla="*/ 8 w 557"/>
                    <a:gd name="T1" fmla="*/ 0 h 557"/>
                    <a:gd name="T2" fmla="*/ 8 w 557"/>
                    <a:gd name="T3" fmla="*/ 0 h 557"/>
                    <a:gd name="T4" fmla="*/ 8 w 557"/>
                    <a:gd name="T5" fmla="*/ 1 h 557"/>
                    <a:gd name="T6" fmla="*/ 8 w 557"/>
                    <a:gd name="T7" fmla="*/ 1 h 557"/>
                    <a:gd name="T8" fmla="*/ 8 w 557"/>
                    <a:gd name="T9" fmla="*/ 2 h 557"/>
                    <a:gd name="T10" fmla="*/ 7 w 557"/>
                    <a:gd name="T11" fmla="*/ 3 h 557"/>
                    <a:gd name="T12" fmla="*/ 7 w 557"/>
                    <a:gd name="T13" fmla="*/ 4 h 557"/>
                    <a:gd name="T14" fmla="*/ 7 w 557"/>
                    <a:gd name="T15" fmla="*/ 4 h 557"/>
                    <a:gd name="T16" fmla="*/ 6 w 557"/>
                    <a:gd name="T17" fmla="*/ 5 h 557"/>
                    <a:gd name="T18" fmla="*/ 6 w 557"/>
                    <a:gd name="T19" fmla="*/ 6 h 557"/>
                    <a:gd name="T20" fmla="*/ 5 w 557"/>
                    <a:gd name="T21" fmla="*/ 6 h 557"/>
                    <a:gd name="T22" fmla="*/ 4 w 557"/>
                    <a:gd name="T23" fmla="*/ 7 h 557"/>
                    <a:gd name="T24" fmla="*/ 4 w 557"/>
                    <a:gd name="T25" fmla="*/ 7 h 557"/>
                    <a:gd name="T26" fmla="*/ 3 w 557"/>
                    <a:gd name="T27" fmla="*/ 7 h 557"/>
                    <a:gd name="T28" fmla="*/ 2 w 557"/>
                    <a:gd name="T29" fmla="*/ 8 h 557"/>
                    <a:gd name="T30" fmla="*/ 1 w 557"/>
                    <a:gd name="T31" fmla="*/ 8 h 557"/>
                    <a:gd name="T32" fmla="*/ 1 w 557"/>
                    <a:gd name="T33" fmla="*/ 8 h 557"/>
                    <a:gd name="T34" fmla="*/ 0 w 557"/>
                    <a:gd name="T35" fmla="*/ 8 h 557"/>
                    <a:gd name="T36" fmla="*/ 0 w 557"/>
                    <a:gd name="T37" fmla="*/ 9 h 557"/>
                    <a:gd name="T38" fmla="*/ 1 w 557"/>
                    <a:gd name="T39" fmla="*/ 8 h 557"/>
                    <a:gd name="T40" fmla="*/ 2 w 557"/>
                    <a:gd name="T41" fmla="*/ 8 h 557"/>
                    <a:gd name="T42" fmla="*/ 2 w 557"/>
                    <a:gd name="T43" fmla="*/ 8 h 557"/>
                    <a:gd name="T44" fmla="*/ 3 w 557"/>
                    <a:gd name="T45" fmla="*/ 8 h 557"/>
                    <a:gd name="T46" fmla="*/ 4 w 557"/>
                    <a:gd name="T47" fmla="*/ 7 h 557"/>
                    <a:gd name="T48" fmla="*/ 5 w 557"/>
                    <a:gd name="T49" fmla="*/ 7 h 557"/>
                    <a:gd name="T50" fmla="*/ 5 w 557"/>
                    <a:gd name="T51" fmla="*/ 7 h 557"/>
                    <a:gd name="T52" fmla="*/ 6 w 557"/>
                    <a:gd name="T53" fmla="*/ 6 h 557"/>
                    <a:gd name="T54" fmla="*/ 7 w 557"/>
                    <a:gd name="T55" fmla="*/ 5 h 557"/>
                    <a:gd name="T56" fmla="*/ 7 w 557"/>
                    <a:gd name="T57" fmla="*/ 5 h 557"/>
                    <a:gd name="T58" fmla="*/ 7 w 557"/>
                    <a:gd name="T59" fmla="*/ 4 h 557"/>
                    <a:gd name="T60" fmla="*/ 8 w 557"/>
                    <a:gd name="T61" fmla="*/ 3 h 557"/>
                    <a:gd name="T62" fmla="*/ 8 w 557"/>
                    <a:gd name="T63" fmla="*/ 2 h 557"/>
                    <a:gd name="T64" fmla="*/ 8 w 557"/>
                    <a:gd name="T65" fmla="*/ 2 h 557"/>
                    <a:gd name="T66" fmla="*/ 8 w 557"/>
                    <a:gd name="T67" fmla="*/ 1 h 557"/>
                    <a:gd name="T68" fmla="*/ 9 w 557"/>
                    <a:gd name="T69" fmla="*/ 0 h 557"/>
                    <a:gd name="T70" fmla="*/ 9 w 557"/>
                    <a:gd name="T71" fmla="*/ 0 h 557"/>
                    <a:gd name="T72" fmla="*/ 8 w 557"/>
                    <a:gd name="T73" fmla="*/ 0 h 5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7"/>
                    <a:gd name="T112" fmla="*/ 0 h 557"/>
                    <a:gd name="T113" fmla="*/ 557 w 557"/>
                    <a:gd name="T114" fmla="*/ 557 h 5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7" h="557">
                      <a:moveTo>
                        <a:pt x="526" y="0"/>
                      </a:moveTo>
                      <a:lnTo>
                        <a:pt x="526" y="0"/>
                      </a:lnTo>
                      <a:lnTo>
                        <a:pt x="523" y="54"/>
                      </a:lnTo>
                      <a:lnTo>
                        <a:pt x="515" y="105"/>
                      </a:lnTo>
                      <a:lnTo>
                        <a:pt x="502" y="156"/>
                      </a:lnTo>
                      <a:lnTo>
                        <a:pt x="485" y="205"/>
                      </a:lnTo>
                      <a:lnTo>
                        <a:pt x="462" y="250"/>
                      </a:lnTo>
                      <a:lnTo>
                        <a:pt x="435" y="294"/>
                      </a:lnTo>
                      <a:lnTo>
                        <a:pt x="405" y="335"/>
                      </a:lnTo>
                      <a:lnTo>
                        <a:pt x="371" y="371"/>
                      </a:lnTo>
                      <a:lnTo>
                        <a:pt x="335" y="405"/>
                      </a:lnTo>
                      <a:lnTo>
                        <a:pt x="294" y="435"/>
                      </a:lnTo>
                      <a:lnTo>
                        <a:pt x="250" y="462"/>
                      </a:lnTo>
                      <a:lnTo>
                        <a:pt x="205" y="485"/>
                      </a:lnTo>
                      <a:lnTo>
                        <a:pt x="156" y="502"/>
                      </a:lnTo>
                      <a:lnTo>
                        <a:pt x="105" y="515"/>
                      </a:lnTo>
                      <a:lnTo>
                        <a:pt x="54" y="523"/>
                      </a:lnTo>
                      <a:lnTo>
                        <a:pt x="0" y="526"/>
                      </a:lnTo>
                      <a:lnTo>
                        <a:pt x="0" y="557"/>
                      </a:lnTo>
                      <a:lnTo>
                        <a:pt x="56" y="553"/>
                      </a:lnTo>
                      <a:lnTo>
                        <a:pt x="112" y="546"/>
                      </a:lnTo>
                      <a:lnTo>
                        <a:pt x="165" y="531"/>
                      </a:lnTo>
                      <a:lnTo>
                        <a:pt x="216" y="513"/>
                      </a:lnTo>
                      <a:lnTo>
                        <a:pt x="265" y="488"/>
                      </a:lnTo>
                      <a:lnTo>
                        <a:pt x="311" y="461"/>
                      </a:lnTo>
                      <a:lnTo>
                        <a:pt x="354" y="429"/>
                      </a:lnTo>
                      <a:lnTo>
                        <a:pt x="393" y="393"/>
                      </a:lnTo>
                      <a:lnTo>
                        <a:pt x="429" y="354"/>
                      </a:lnTo>
                      <a:lnTo>
                        <a:pt x="461" y="311"/>
                      </a:lnTo>
                      <a:lnTo>
                        <a:pt x="488" y="265"/>
                      </a:lnTo>
                      <a:lnTo>
                        <a:pt x="513" y="216"/>
                      </a:lnTo>
                      <a:lnTo>
                        <a:pt x="531" y="165"/>
                      </a:lnTo>
                      <a:lnTo>
                        <a:pt x="546" y="112"/>
                      </a:lnTo>
                      <a:lnTo>
                        <a:pt x="553" y="57"/>
                      </a:lnTo>
                      <a:lnTo>
                        <a:pt x="557" y="0"/>
                      </a:lnTo>
                      <a:lnTo>
                        <a:pt x="526" y="0"/>
                      </a:lnTo>
                      <a:close/>
                    </a:path>
                  </a:pathLst>
                </a:custGeom>
                <a:solidFill>
                  <a:srgbClr val="000000"/>
                </a:solidFill>
                <a:ln w="12700" cmpd="sng">
                  <a:solidFill>
                    <a:srgbClr val="000000"/>
                  </a:solidFill>
                  <a:round/>
                  <a:headEnd/>
                  <a:tailEnd/>
                </a:ln>
              </p:spPr>
              <p:txBody>
                <a:bodyPr/>
                <a:lstStyle/>
                <a:p>
                  <a:endParaRPr lang="tr-TR"/>
                </a:p>
              </p:txBody>
            </p:sp>
            <p:sp>
              <p:nvSpPr>
                <p:cNvPr id="39975" name="Freeform 14"/>
                <p:cNvSpPr>
                  <a:spLocks/>
                </p:cNvSpPr>
                <p:nvPr/>
              </p:nvSpPr>
              <p:spPr bwMode="auto">
                <a:xfrm>
                  <a:off x="1867" y="1392"/>
                  <a:ext cx="139" cy="139"/>
                </a:xfrm>
                <a:custGeom>
                  <a:avLst/>
                  <a:gdLst>
                    <a:gd name="T0" fmla="*/ 0 w 557"/>
                    <a:gd name="T1" fmla="*/ 1 h 556"/>
                    <a:gd name="T2" fmla="*/ 1 w 557"/>
                    <a:gd name="T3" fmla="*/ 1 h 556"/>
                    <a:gd name="T4" fmla="*/ 1 w 557"/>
                    <a:gd name="T5" fmla="*/ 1 h 556"/>
                    <a:gd name="T6" fmla="*/ 2 w 557"/>
                    <a:gd name="T7" fmla="*/ 1 h 556"/>
                    <a:gd name="T8" fmla="*/ 3 w 557"/>
                    <a:gd name="T9" fmla="*/ 1 h 556"/>
                    <a:gd name="T10" fmla="*/ 4 w 557"/>
                    <a:gd name="T11" fmla="*/ 2 h 556"/>
                    <a:gd name="T12" fmla="*/ 4 w 557"/>
                    <a:gd name="T13" fmla="*/ 2 h 556"/>
                    <a:gd name="T14" fmla="*/ 5 w 557"/>
                    <a:gd name="T15" fmla="*/ 3 h 556"/>
                    <a:gd name="T16" fmla="*/ 6 w 557"/>
                    <a:gd name="T17" fmla="*/ 3 h 556"/>
                    <a:gd name="T18" fmla="*/ 6 w 557"/>
                    <a:gd name="T19" fmla="*/ 4 h 556"/>
                    <a:gd name="T20" fmla="*/ 7 w 557"/>
                    <a:gd name="T21" fmla="*/ 4 h 556"/>
                    <a:gd name="T22" fmla="*/ 7 w 557"/>
                    <a:gd name="T23" fmla="*/ 5 h 556"/>
                    <a:gd name="T24" fmla="*/ 7 w 557"/>
                    <a:gd name="T25" fmla="*/ 6 h 556"/>
                    <a:gd name="T26" fmla="*/ 8 w 557"/>
                    <a:gd name="T27" fmla="*/ 6 h 556"/>
                    <a:gd name="T28" fmla="*/ 8 w 557"/>
                    <a:gd name="T29" fmla="*/ 7 h 556"/>
                    <a:gd name="T30" fmla="*/ 8 w 557"/>
                    <a:gd name="T31" fmla="*/ 8 h 556"/>
                    <a:gd name="T32" fmla="*/ 8 w 557"/>
                    <a:gd name="T33" fmla="*/ 9 h 556"/>
                    <a:gd name="T34" fmla="*/ 9 w 557"/>
                    <a:gd name="T35" fmla="*/ 9 h 556"/>
                    <a:gd name="T36" fmla="*/ 8 w 557"/>
                    <a:gd name="T37" fmla="*/ 8 h 556"/>
                    <a:gd name="T38" fmla="*/ 8 w 557"/>
                    <a:gd name="T39" fmla="*/ 7 h 556"/>
                    <a:gd name="T40" fmla="*/ 8 w 557"/>
                    <a:gd name="T41" fmla="*/ 6 h 556"/>
                    <a:gd name="T42" fmla="*/ 8 w 557"/>
                    <a:gd name="T43" fmla="*/ 5 h 556"/>
                    <a:gd name="T44" fmla="*/ 7 w 557"/>
                    <a:gd name="T45" fmla="*/ 5 h 556"/>
                    <a:gd name="T46" fmla="*/ 7 w 557"/>
                    <a:gd name="T47" fmla="*/ 4 h 556"/>
                    <a:gd name="T48" fmla="*/ 7 w 557"/>
                    <a:gd name="T49" fmla="*/ 3 h 556"/>
                    <a:gd name="T50" fmla="*/ 6 w 557"/>
                    <a:gd name="T51" fmla="*/ 3 h 556"/>
                    <a:gd name="T52" fmla="*/ 5 w 557"/>
                    <a:gd name="T53" fmla="*/ 2 h 556"/>
                    <a:gd name="T54" fmla="*/ 5 w 557"/>
                    <a:gd name="T55" fmla="*/ 2 h 556"/>
                    <a:gd name="T56" fmla="*/ 4 w 557"/>
                    <a:gd name="T57" fmla="*/ 1 h 556"/>
                    <a:gd name="T58" fmla="*/ 3 w 557"/>
                    <a:gd name="T59" fmla="*/ 1 h 556"/>
                    <a:gd name="T60" fmla="*/ 2 w 557"/>
                    <a:gd name="T61" fmla="*/ 1 h 556"/>
                    <a:gd name="T62" fmla="*/ 2 w 557"/>
                    <a:gd name="T63" fmla="*/ 0 h 556"/>
                    <a:gd name="T64" fmla="*/ 1 w 557"/>
                    <a:gd name="T65" fmla="*/ 0 h 556"/>
                    <a:gd name="T66" fmla="*/ 0 w 557"/>
                    <a:gd name="T67" fmla="*/ 0 h 556"/>
                    <a:gd name="T68" fmla="*/ 0 w 557"/>
                    <a:gd name="T69" fmla="*/ 1 h 5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7"/>
                    <a:gd name="T106" fmla="*/ 0 h 556"/>
                    <a:gd name="T107" fmla="*/ 557 w 557"/>
                    <a:gd name="T108" fmla="*/ 556 h 5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7" h="556">
                      <a:moveTo>
                        <a:pt x="0" y="30"/>
                      </a:moveTo>
                      <a:lnTo>
                        <a:pt x="54" y="34"/>
                      </a:lnTo>
                      <a:lnTo>
                        <a:pt x="105" y="41"/>
                      </a:lnTo>
                      <a:lnTo>
                        <a:pt x="156" y="54"/>
                      </a:lnTo>
                      <a:lnTo>
                        <a:pt x="205" y="72"/>
                      </a:lnTo>
                      <a:lnTo>
                        <a:pt x="250" y="94"/>
                      </a:lnTo>
                      <a:lnTo>
                        <a:pt x="294" y="121"/>
                      </a:lnTo>
                      <a:lnTo>
                        <a:pt x="335" y="152"/>
                      </a:lnTo>
                      <a:lnTo>
                        <a:pt x="371" y="185"/>
                      </a:lnTo>
                      <a:lnTo>
                        <a:pt x="405" y="222"/>
                      </a:lnTo>
                      <a:lnTo>
                        <a:pt x="435" y="263"/>
                      </a:lnTo>
                      <a:lnTo>
                        <a:pt x="462" y="306"/>
                      </a:lnTo>
                      <a:lnTo>
                        <a:pt x="485" y="352"/>
                      </a:lnTo>
                      <a:lnTo>
                        <a:pt x="502" y="400"/>
                      </a:lnTo>
                      <a:lnTo>
                        <a:pt x="515" y="451"/>
                      </a:lnTo>
                      <a:lnTo>
                        <a:pt x="523" y="502"/>
                      </a:lnTo>
                      <a:lnTo>
                        <a:pt x="526" y="556"/>
                      </a:lnTo>
                      <a:lnTo>
                        <a:pt x="557" y="556"/>
                      </a:lnTo>
                      <a:lnTo>
                        <a:pt x="553" y="500"/>
                      </a:lnTo>
                      <a:lnTo>
                        <a:pt x="546" y="445"/>
                      </a:lnTo>
                      <a:lnTo>
                        <a:pt x="531" y="392"/>
                      </a:lnTo>
                      <a:lnTo>
                        <a:pt x="513" y="341"/>
                      </a:lnTo>
                      <a:lnTo>
                        <a:pt x="488" y="291"/>
                      </a:lnTo>
                      <a:lnTo>
                        <a:pt x="461" y="246"/>
                      </a:lnTo>
                      <a:lnTo>
                        <a:pt x="429" y="202"/>
                      </a:lnTo>
                      <a:lnTo>
                        <a:pt x="393" y="163"/>
                      </a:lnTo>
                      <a:lnTo>
                        <a:pt x="354" y="128"/>
                      </a:lnTo>
                      <a:lnTo>
                        <a:pt x="311" y="95"/>
                      </a:lnTo>
                      <a:lnTo>
                        <a:pt x="265" y="68"/>
                      </a:lnTo>
                      <a:lnTo>
                        <a:pt x="216" y="43"/>
                      </a:lnTo>
                      <a:lnTo>
                        <a:pt x="165" y="26"/>
                      </a:lnTo>
                      <a:lnTo>
                        <a:pt x="112" y="11"/>
                      </a:lnTo>
                      <a:lnTo>
                        <a:pt x="56" y="3"/>
                      </a:lnTo>
                      <a:lnTo>
                        <a:pt x="0" y="0"/>
                      </a:lnTo>
                      <a:lnTo>
                        <a:pt x="0" y="30"/>
                      </a:lnTo>
                      <a:close/>
                    </a:path>
                  </a:pathLst>
                </a:custGeom>
                <a:solidFill>
                  <a:srgbClr val="000000"/>
                </a:solidFill>
                <a:ln w="12700" cmpd="sng">
                  <a:solidFill>
                    <a:srgbClr val="000000"/>
                  </a:solidFill>
                  <a:round/>
                  <a:headEnd/>
                  <a:tailEnd/>
                </a:ln>
              </p:spPr>
              <p:txBody>
                <a:bodyPr/>
                <a:lstStyle/>
                <a:p>
                  <a:endParaRPr lang="tr-TR"/>
                </a:p>
              </p:txBody>
            </p:sp>
            <p:sp>
              <p:nvSpPr>
                <p:cNvPr id="39976" name="Freeform 15"/>
                <p:cNvSpPr>
                  <a:spLocks/>
                </p:cNvSpPr>
                <p:nvPr/>
              </p:nvSpPr>
              <p:spPr bwMode="auto">
                <a:xfrm>
                  <a:off x="1728" y="1392"/>
                  <a:ext cx="139" cy="8"/>
                </a:xfrm>
                <a:custGeom>
                  <a:avLst/>
                  <a:gdLst>
                    <a:gd name="T0" fmla="*/ 1 w 556"/>
                    <a:gd name="T1" fmla="*/ 0 h 30"/>
                    <a:gd name="T2" fmla="*/ 0 w 556"/>
                    <a:gd name="T3" fmla="*/ 1 h 30"/>
                    <a:gd name="T4" fmla="*/ 9 w 556"/>
                    <a:gd name="T5" fmla="*/ 1 h 30"/>
                    <a:gd name="T6" fmla="*/ 9 w 556"/>
                    <a:gd name="T7" fmla="*/ 0 h 30"/>
                    <a:gd name="T8" fmla="*/ 0 w 556"/>
                    <a:gd name="T9" fmla="*/ 0 h 30"/>
                    <a:gd name="T10" fmla="*/ 0 w 556"/>
                    <a:gd name="T11" fmla="*/ 0 h 30"/>
                    <a:gd name="T12" fmla="*/ 0 w 556"/>
                    <a:gd name="T13" fmla="*/ 0 h 30"/>
                    <a:gd name="T14" fmla="*/ 0 w 556"/>
                    <a:gd name="T15" fmla="*/ 0 h 30"/>
                    <a:gd name="T16" fmla="*/ 0 w 556"/>
                    <a:gd name="T17" fmla="*/ 0 h 30"/>
                    <a:gd name="T18" fmla="*/ 1 w 556"/>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6"/>
                    <a:gd name="T31" fmla="*/ 0 h 30"/>
                    <a:gd name="T32" fmla="*/ 556 w 55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6" h="30">
                      <a:moveTo>
                        <a:pt x="30" y="15"/>
                      </a:moveTo>
                      <a:lnTo>
                        <a:pt x="15" y="30"/>
                      </a:lnTo>
                      <a:lnTo>
                        <a:pt x="556" y="30"/>
                      </a:lnTo>
                      <a:lnTo>
                        <a:pt x="556" y="0"/>
                      </a:lnTo>
                      <a:lnTo>
                        <a:pt x="15" y="0"/>
                      </a:lnTo>
                      <a:lnTo>
                        <a:pt x="0" y="15"/>
                      </a:lnTo>
                      <a:lnTo>
                        <a:pt x="15" y="0"/>
                      </a:lnTo>
                      <a:lnTo>
                        <a:pt x="0" y="0"/>
                      </a:lnTo>
                      <a:lnTo>
                        <a:pt x="0" y="15"/>
                      </a:lnTo>
                      <a:lnTo>
                        <a:pt x="30" y="15"/>
                      </a:lnTo>
                      <a:close/>
                    </a:path>
                  </a:pathLst>
                </a:custGeom>
                <a:solidFill>
                  <a:srgbClr val="000000"/>
                </a:solidFill>
                <a:ln w="12700" cmpd="sng">
                  <a:solidFill>
                    <a:srgbClr val="000000"/>
                  </a:solidFill>
                  <a:round/>
                  <a:headEnd/>
                  <a:tailEnd/>
                </a:ln>
              </p:spPr>
              <p:txBody>
                <a:bodyPr/>
                <a:lstStyle/>
                <a:p>
                  <a:endParaRPr lang="tr-TR"/>
                </a:p>
              </p:txBody>
            </p:sp>
            <p:sp>
              <p:nvSpPr>
                <p:cNvPr id="39977" name="Freeform 16"/>
                <p:cNvSpPr>
                  <a:spLocks/>
                </p:cNvSpPr>
                <p:nvPr/>
              </p:nvSpPr>
              <p:spPr bwMode="auto">
                <a:xfrm>
                  <a:off x="1728" y="1396"/>
                  <a:ext cx="7" cy="274"/>
                </a:xfrm>
                <a:custGeom>
                  <a:avLst/>
                  <a:gdLst>
                    <a:gd name="T0" fmla="*/ 0 w 30"/>
                    <a:gd name="T1" fmla="*/ 16 h 1098"/>
                    <a:gd name="T2" fmla="*/ 0 w 30"/>
                    <a:gd name="T3" fmla="*/ 17 h 1098"/>
                    <a:gd name="T4" fmla="*/ 0 w 30"/>
                    <a:gd name="T5" fmla="*/ 0 h 1098"/>
                    <a:gd name="T6" fmla="*/ 0 w 30"/>
                    <a:gd name="T7" fmla="*/ 0 h 1098"/>
                    <a:gd name="T8" fmla="*/ 0 w 30"/>
                    <a:gd name="T9" fmla="*/ 17 h 1098"/>
                    <a:gd name="T10" fmla="*/ 0 w 30"/>
                    <a:gd name="T11" fmla="*/ 17 h 1098"/>
                    <a:gd name="T12" fmla="*/ 0 w 30"/>
                    <a:gd name="T13" fmla="*/ 17 h 1098"/>
                    <a:gd name="T14" fmla="*/ 0 w 30"/>
                    <a:gd name="T15" fmla="*/ 17 h 1098"/>
                    <a:gd name="T16" fmla="*/ 0 w 30"/>
                    <a:gd name="T17" fmla="*/ 17 h 1098"/>
                    <a:gd name="T18" fmla="*/ 0 w 30"/>
                    <a:gd name="T19" fmla="*/ 16 h 10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098"/>
                    <a:gd name="T32" fmla="*/ 30 w 30"/>
                    <a:gd name="T33" fmla="*/ 1098 h 10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098">
                      <a:moveTo>
                        <a:pt x="15" y="1067"/>
                      </a:moveTo>
                      <a:lnTo>
                        <a:pt x="30" y="1082"/>
                      </a:lnTo>
                      <a:lnTo>
                        <a:pt x="30" y="0"/>
                      </a:lnTo>
                      <a:lnTo>
                        <a:pt x="0" y="0"/>
                      </a:lnTo>
                      <a:lnTo>
                        <a:pt x="0" y="1082"/>
                      </a:lnTo>
                      <a:lnTo>
                        <a:pt x="15" y="1098"/>
                      </a:lnTo>
                      <a:lnTo>
                        <a:pt x="0" y="1082"/>
                      </a:lnTo>
                      <a:lnTo>
                        <a:pt x="0" y="1098"/>
                      </a:lnTo>
                      <a:lnTo>
                        <a:pt x="15" y="1098"/>
                      </a:lnTo>
                      <a:lnTo>
                        <a:pt x="15" y="1067"/>
                      </a:lnTo>
                      <a:close/>
                    </a:path>
                  </a:pathLst>
                </a:custGeom>
                <a:solidFill>
                  <a:srgbClr val="000000"/>
                </a:solidFill>
                <a:ln w="12700" cmpd="sng">
                  <a:solidFill>
                    <a:srgbClr val="000000"/>
                  </a:solidFill>
                  <a:round/>
                  <a:headEnd/>
                  <a:tailEnd/>
                </a:ln>
              </p:spPr>
              <p:txBody>
                <a:bodyPr/>
                <a:lstStyle/>
                <a:p>
                  <a:endParaRPr lang="tr-TR"/>
                </a:p>
              </p:txBody>
            </p:sp>
            <p:sp>
              <p:nvSpPr>
                <p:cNvPr id="39978" name="Freeform 17"/>
                <p:cNvSpPr>
                  <a:spLocks/>
                </p:cNvSpPr>
                <p:nvPr/>
              </p:nvSpPr>
              <p:spPr bwMode="auto">
                <a:xfrm>
                  <a:off x="1732" y="1663"/>
                  <a:ext cx="135" cy="7"/>
                </a:xfrm>
                <a:custGeom>
                  <a:avLst/>
                  <a:gdLst>
                    <a:gd name="T0" fmla="*/ 8 w 541"/>
                    <a:gd name="T1" fmla="*/ 0 h 31"/>
                    <a:gd name="T2" fmla="*/ 8 w 541"/>
                    <a:gd name="T3" fmla="*/ 0 h 31"/>
                    <a:gd name="T4" fmla="*/ 0 w 541"/>
                    <a:gd name="T5" fmla="*/ 0 h 31"/>
                    <a:gd name="T6" fmla="*/ 0 w 541"/>
                    <a:gd name="T7" fmla="*/ 0 h 31"/>
                    <a:gd name="T8" fmla="*/ 8 w 541"/>
                    <a:gd name="T9" fmla="*/ 0 h 31"/>
                    <a:gd name="T10" fmla="*/ 8 w 541"/>
                    <a:gd name="T11" fmla="*/ 0 h 31"/>
                    <a:gd name="T12" fmla="*/ 0 60000 65536"/>
                    <a:gd name="T13" fmla="*/ 0 60000 65536"/>
                    <a:gd name="T14" fmla="*/ 0 60000 65536"/>
                    <a:gd name="T15" fmla="*/ 0 60000 65536"/>
                    <a:gd name="T16" fmla="*/ 0 60000 65536"/>
                    <a:gd name="T17" fmla="*/ 0 60000 65536"/>
                    <a:gd name="T18" fmla="*/ 0 w 541"/>
                    <a:gd name="T19" fmla="*/ 0 h 31"/>
                    <a:gd name="T20" fmla="*/ 541 w 54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41" h="31">
                      <a:moveTo>
                        <a:pt x="541" y="15"/>
                      </a:moveTo>
                      <a:lnTo>
                        <a:pt x="541" y="0"/>
                      </a:lnTo>
                      <a:lnTo>
                        <a:pt x="0" y="0"/>
                      </a:lnTo>
                      <a:lnTo>
                        <a:pt x="0" y="31"/>
                      </a:lnTo>
                      <a:lnTo>
                        <a:pt x="541" y="31"/>
                      </a:lnTo>
                      <a:lnTo>
                        <a:pt x="541" y="15"/>
                      </a:lnTo>
                      <a:close/>
                    </a:path>
                  </a:pathLst>
                </a:custGeom>
                <a:solidFill>
                  <a:srgbClr val="000000"/>
                </a:solidFill>
                <a:ln w="12700" cmpd="sng">
                  <a:solidFill>
                    <a:srgbClr val="000000"/>
                  </a:solidFill>
                  <a:round/>
                  <a:headEnd/>
                  <a:tailEnd/>
                </a:ln>
              </p:spPr>
              <p:txBody>
                <a:bodyPr/>
                <a:lstStyle/>
                <a:p>
                  <a:endParaRPr lang="tr-TR"/>
                </a:p>
              </p:txBody>
            </p:sp>
            <p:sp>
              <p:nvSpPr>
                <p:cNvPr id="39979" name="Freeform 18"/>
                <p:cNvSpPr>
                  <a:spLocks/>
                </p:cNvSpPr>
                <p:nvPr/>
              </p:nvSpPr>
              <p:spPr bwMode="auto">
                <a:xfrm>
                  <a:off x="2002" y="1528"/>
                  <a:ext cx="170" cy="7"/>
                </a:xfrm>
                <a:custGeom>
                  <a:avLst/>
                  <a:gdLst>
                    <a:gd name="T0" fmla="*/ 0 w 677"/>
                    <a:gd name="T1" fmla="*/ 0 h 30"/>
                    <a:gd name="T2" fmla="*/ 0 w 677"/>
                    <a:gd name="T3" fmla="*/ 0 h 30"/>
                    <a:gd name="T4" fmla="*/ 11 w 677"/>
                    <a:gd name="T5" fmla="*/ 0 h 30"/>
                    <a:gd name="T6" fmla="*/ 11 w 677"/>
                    <a:gd name="T7" fmla="*/ 0 h 30"/>
                    <a:gd name="T8" fmla="*/ 0 w 677"/>
                    <a:gd name="T9" fmla="*/ 0 h 30"/>
                    <a:gd name="T10" fmla="*/ 0 w 677"/>
                    <a:gd name="T11" fmla="*/ 0 h 30"/>
                    <a:gd name="T12" fmla="*/ 0 60000 65536"/>
                    <a:gd name="T13" fmla="*/ 0 60000 65536"/>
                    <a:gd name="T14" fmla="*/ 0 60000 65536"/>
                    <a:gd name="T15" fmla="*/ 0 60000 65536"/>
                    <a:gd name="T16" fmla="*/ 0 60000 65536"/>
                    <a:gd name="T17" fmla="*/ 0 60000 65536"/>
                    <a:gd name="T18" fmla="*/ 0 w 677"/>
                    <a:gd name="T19" fmla="*/ 0 h 30"/>
                    <a:gd name="T20" fmla="*/ 677 w 67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677" h="30">
                      <a:moveTo>
                        <a:pt x="0" y="15"/>
                      </a:moveTo>
                      <a:lnTo>
                        <a:pt x="0" y="30"/>
                      </a:lnTo>
                      <a:lnTo>
                        <a:pt x="677" y="30"/>
                      </a:lnTo>
                      <a:lnTo>
                        <a:pt x="677" y="0"/>
                      </a:lnTo>
                      <a:lnTo>
                        <a:pt x="0" y="0"/>
                      </a:lnTo>
                      <a:lnTo>
                        <a:pt x="0" y="15"/>
                      </a:lnTo>
                      <a:close/>
                    </a:path>
                  </a:pathLst>
                </a:custGeom>
                <a:solidFill>
                  <a:srgbClr val="000000"/>
                </a:solidFill>
                <a:ln w="12700" cmpd="sng">
                  <a:solidFill>
                    <a:srgbClr val="000000"/>
                  </a:solidFill>
                  <a:round/>
                  <a:headEnd/>
                  <a:tailEnd/>
                </a:ln>
              </p:spPr>
              <p:txBody>
                <a:bodyPr/>
                <a:lstStyle/>
                <a:p>
                  <a:endParaRPr lang="tr-TR"/>
                </a:p>
              </p:txBody>
            </p:sp>
            <p:sp>
              <p:nvSpPr>
                <p:cNvPr id="39980" name="Freeform 19"/>
                <p:cNvSpPr>
                  <a:spLocks/>
                </p:cNvSpPr>
                <p:nvPr/>
              </p:nvSpPr>
              <p:spPr bwMode="auto">
                <a:xfrm>
                  <a:off x="2255" y="1753"/>
                  <a:ext cx="80" cy="156"/>
                </a:xfrm>
                <a:custGeom>
                  <a:avLst/>
                  <a:gdLst>
                    <a:gd name="T0" fmla="*/ 1 w 319"/>
                    <a:gd name="T1" fmla="*/ 9 h 624"/>
                    <a:gd name="T2" fmla="*/ 1 w 319"/>
                    <a:gd name="T3" fmla="*/ 10 h 624"/>
                    <a:gd name="T4" fmla="*/ 1 w 319"/>
                    <a:gd name="T5" fmla="*/ 9 h 624"/>
                    <a:gd name="T6" fmla="*/ 2 w 319"/>
                    <a:gd name="T7" fmla="*/ 9 h 624"/>
                    <a:gd name="T8" fmla="*/ 2 w 319"/>
                    <a:gd name="T9" fmla="*/ 8 h 624"/>
                    <a:gd name="T10" fmla="*/ 2 w 319"/>
                    <a:gd name="T11" fmla="*/ 8 h 624"/>
                    <a:gd name="T12" fmla="*/ 3 w 319"/>
                    <a:gd name="T13" fmla="*/ 7 h 624"/>
                    <a:gd name="T14" fmla="*/ 3 w 319"/>
                    <a:gd name="T15" fmla="*/ 6 h 624"/>
                    <a:gd name="T16" fmla="*/ 3 w 319"/>
                    <a:gd name="T17" fmla="*/ 6 h 624"/>
                    <a:gd name="T18" fmla="*/ 4 w 319"/>
                    <a:gd name="T19" fmla="*/ 5 h 624"/>
                    <a:gd name="T20" fmla="*/ 4 w 319"/>
                    <a:gd name="T21" fmla="*/ 4 h 624"/>
                    <a:gd name="T22" fmla="*/ 4 w 319"/>
                    <a:gd name="T23" fmla="*/ 4 h 624"/>
                    <a:gd name="T24" fmla="*/ 5 w 319"/>
                    <a:gd name="T25" fmla="*/ 3 h 624"/>
                    <a:gd name="T26" fmla="*/ 5 w 319"/>
                    <a:gd name="T27" fmla="*/ 3 h 624"/>
                    <a:gd name="T28" fmla="*/ 5 w 319"/>
                    <a:gd name="T29" fmla="*/ 2 h 624"/>
                    <a:gd name="T30" fmla="*/ 5 w 319"/>
                    <a:gd name="T31" fmla="*/ 1 h 624"/>
                    <a:gd name="T32" fmla="*/ 5 w 319"/>
                    <a:gd name="T33" fmla="*/ 1 h 624"/>
                    <a:gd name="T34" fmla="*/ 5 w 319"/>
                    <a:gd name="T35" fmla="*/ 0 h 624"/>
                    <a:gd name="T36" fmla="*/ 5 w 319"/>
                    <a:gd name="T37" fmla="*/ 0 h 624"/>
                    <a:gd name="T38" fmla="*/ 5 w 319"/>
                    <a:gd name="T39" fmla="*/ 1 h 624"/>
                    <a:gd name="T40" fmla="*/ 5 w 319"/>
                    <a:gd name="T41" fmla="*/ 1 h 624"/>
                    <a:gd name="T42" fmla="*/ 4 w 319"/>
                    <a:gd name="T43" fmla="*/ 2 h 624"/>
                    <a:gd name="T44" fmla="*/ 4 w 319"/>
                    <a:gd name="T45" fmla="*/ 2 h 624"/>
                    <a:gd name="T46" fmla="*/ 4 w 319"/>
                    <a:gd name="T47" fmla="*/ 3 h 624"/>
                    <a:gd name="T48" fmla="*/ 4 w 319"/>
                    <a:gd name="T49" fmla="*/ 4 h 624"/>
                    <a:gd name="T50" fmla="*/ 4 w 319"/>
                    <a:gd name="T51" fmla="*/ 4 h 624"/>
                    <a:gd name="T52" fmla="*/ 3 w 319"/>
                    <a:gd name="T53" fmla="*/ 5 h 624"/>
                    <a:gd name="T54" fmla="*/ 3 w 319"/>
                    <a:gd name="T55" fmla="*/ 6 h 624"/>
                    <a:gd name="T56" fmla="*/ 3 w 319"/>
                    <a:gd name="T57" fmla="*/ 6 h 624"/>
                    <a:gd name="T58" fmla="*/ 2 w 319"/>
                    <a:gd name="T59" fmla="*/ 7 h 624"/>
                    <a:gd name="T60" fmla="*/ 2 w 319"/>
                    <a:gd name="T61" fmla="*/ 7 h 624"/>
                    <a:gd name="T62" fmla="*/ 2 w 319"/>
                    <a:gd name="T63" fmla="*/ 8 h 624"/>
                    <a:gd name="T64" fmla="*/ 1 w 319"/>
                    <a:gd name="T65" fmla="*/ 9 h 624"/>
                    <a:gd name="T66" fmla="*/ 1 w 319"/>
                    <a:gd name="T67" fmla="*/ 9 h 624"/>
                    <a:gd name="T68" fmla="*/ 1 w 319"/>
                    <a:gd name="T69" fmla="*/ 10 h 624"/>
                    <a:gd name="T70" fmla="*/ 1 w 319"/>
                    <a:gd name="T71" fmla="*/ 10 h 624"/>
                    <a:gd name="T72" fmla="*/ 1 w 319"/>
                    <a:gd name="T73" fmla="*/ 10 h 624"/>
                    <a:gd name="T74" fmla="*/ 0 w 319"/>
                    <a:gd name="T75" fmla="*/ 10 h 624"/>
                    <a:gd name="T76" fmla="*/ 1 w 319"/>
                    <a:gd name="T77" fmla="*/ 10 h 624"/>
                    <a:gd name="T78" fmla="*/ 1 w 319"/>
                    <a:gd name="T79" fmla="*/ 9 h 6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9"/>
                    <a:gd name="T121" fmla="*/ 0 h 624"/>
                    <a:gd name="T122" fmla="*/ 319 w 319"/>
                    <a:gd name="T123" fmla="*/ 624 h 6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9" h="624">
                      <a:moveTo>
                        <a:pt x="34" y="594"/>
                      </a:moveTo>
                      <a:lnTo>
                        <a:pt x="44" y="619"/>
                      </a:lnTo>
                      <a:lnTo>
                        <a:pt x="70" y="588"/>
                      </a:lnTo>
                      <a:lnTo>
                        <a:pt x="95" y="555"/>
                      </a:lnTo>
                      <a:lnTo>
                        <a:pt x="121" y="519"/>
                      </a:lnTo>
                      <a:lnTo>
                        <a:pt x="145" y="481"/>
                      </a:lnTo>
                      <a:lnTo>
                        <a:pt x="169" y="442"/>
                      </a:lnTo>
                      <a:lnTo>
                        <a:pt x="191" y="401"/>
                      </a:lnTo>
                      <a:lnTo>
                        <a:pt x="212" y="360"/>
                      </a:lnTo>
                      <a:lnTo>
                        <a:pt x="232" y="319"/>
                      </a:lnTo>
                      <a:lnTo>
                        <a:pt x="250" y="276"/>
                      </a:lnTo>
                      <a:lnTo>
                        <a:pt x="266" y="233"/>
                      </a:lnTo>
                      <a:lnTo>
                        <a:pt x="280" y="191"/>
                      </a:lnTo>
                      <a:lnTo>
                        <a:pt x="293" y="151"/>
                      </a:lnTo>
                      <a:lnTo>
                        <a:pt x="304" y="110"/>
                      </a:lnTo>
                      <a:lnTo>
                        <a:pt x="312" y="71"/>
                      </a:lnTo>
                      <a:lnTo>
                        <a:pt x="317" y="34"/>
                      </a:lnTo>
                      <a:lnTo>
                        <a:pt x="319" y="0"/>
                      </a:lnTo>
                      <a:lnTo>
                        <a:pt x="289" y="0"/>
                      </a:lnTo>
                      <a:lnTo>
                        <a:pt x="287" y="32"/>
                      </a:lnTo>
                      <a:lnTo>
                        <a:pt x="281" y="67"/>
                      </a:lnTo>
                      <a:lnTo>
                        <a:pt x="274" y="104"/>
                      </a:lnTo>
                      <a:lnTo>
                        <a:pt x="265" y="142"/>
                      </a:lnTo>
                      <a:lnTo>
                        <a:pt x="252" y="183"/>
                      </a:lnTo>
                      <a:lnTo>
                        <a:pt x="238" y="223"/>
                      </a:lnTo>
                      <a:lnTo>
                        <a:pt x="222" y="265"/>
                      </a:lnTo>
                      <a:lnTo>
                        <a:pt x="204" y="306"/>
                      </a:lnTo>
                      <a:lnTo>
                        <a:pt x="184" y="347"/>
                      </a:lnTo>
                      <a:lnTo>
                        <a:pt x="165" y="388"/>
                      </a:lnTo>
                      <a:lnTo>
                        <a:pt x="143" y="427"/>
                      </a:lnTo>
                      <a:lnTo>
                        <a:pt x="119" y="466"/>
                      </a:lnTo>
                      <a:lnTo>
                        <a:pt x="95" y="502"/>
                      </a:lnTo>
                      <a:lnTo>
                        <a:pt x="71" y="537"/>
                      </a:lnTo>
                      <a:lnTo>
                        <a:pt x="47" y="569"/>
                      </a:lnTo>
                      <a:lnTo>
                        <a:pt x="23" y="599"/>
                      </a:lnTo>
                      <a:lnTo>
                        <a:pt x="34" y="624"/>
                      </a:lnTo>
                      <a:lnTo>
                        <a:pt x="23" y="599"/>
                      </a:lnTo>
                      <a:lnTo>
                        <a:pt x="0" y="624"/>
                      </a:lnTo>
                      <a:lnTo>
                        <a:pt x="34" y="624"/>
                      </a:lnTo>
                      <a:lnTo>
                        <a:pt x="34" y="594"/>
                      </a:lnTo>
                      <a:close/>
                    </a:path>
                  </a:pathLst>
                </a:custGeom>
                <a:solidFill>
                  <a:srgbClr val="000000"/>
                </a:solidFill>
                <a:ln w="12700" cmpd="sng">
                  <a:solidFill>
                    <a:srgbClr val="000000"/>
                  </a:solidFill>
                  <a:round/>
                  <a:headEnd/>
                  <a:tailEnd/>
                </a:ln>
              </p:spPr>
              <p:txBody>
                <a:bodyPr/>
                <a:lstStyle/>
                <a:p>
                  <a:endParaRPr lang="tr-TR"/>
                </a:p>
              </p:txBody>
            </p:sp>
            <p:sp>
              <p:nvSpPr>
                <p:cNvPr id="39981" name="Freeform 20"/>
                <p:cNvSpPr>
                  <a:spLocks/>
                </p:cNvSpPr>
                <p:nvPr/>
              </p:nvSpPr>
              <p:spPr bwMode="auto">
                <a:xfrm>
                  <a:off x="2264" y="1902"/>
                  <a:ext cx="137" cy="7"/>
                </a:xfrm>
                <a:custGeom>
                  <a:avLst/>
                  <a:gdLst>
                    <a:gd name="T0" fmla="*/ 8 w 548"/>
                    <a:gd name="T1" fmla="*/ 0 h 30"/>
                    <a:gd name="T2" fmla="*/ 9 w 548"/>
                    <a:gd name="T3" fmla="*/ 0 h 30"/>
                    <a:gd name="T4" fmla="*/ 8 w 548"/>
                    <a:gd name="T5" fmla="*/ 0 h 30"/>
                    <a:gd name="T6" fmla="*/ 8 w 548"/>
                    <a:gd name="T7" fmla="*/ 0 h 30"/>
                    <a:gd name="T8" fmla="*/ 7 w 548"/>
                    <a:gd name="T9" fmla="*/ 0 h 30"/>
                    <a:gd name="T10" fmla="*/ 6 w 548"/>
                    <a:gd name="T11" fmla="*/ 0 h 30"/>
                    <a:gd name="T12" fmla="*/ 6 w 548"/>
                    <a:gd name="T13" fmla="*/ 0 h 30"/>
                    <a:gd name="T14" fmla="*/ 5 w 548"/>
                    <a:gd name="T15" fmla="*/ 0 h 30"/>
                    <a:gd name="T16" fmla="*/ 5 w 548"/>
                    <a:gd name="T17" fmla="*/ 0 h 30"/>
                    <a:gd name="T18" fmla="*/ 4 w 548"/>
                    <a:gd name="T19" fmla="*/ 0 h 30"/>
                    <a:gd name="T20" fmla="*/ 4 w 548"/>
                    <a:gd name="T21" fmla="*/ 0 h 30"/>
                    <a:gd name="T22" fmla="*/ 3 w 548"/>
                    <a:gd name="T23" fmla="*/ 0 h 30"/>
                    <a:gd name="T24" fmla="*/ 3 w 548"/>
                    <a:gd name="T25" fmla="*/ 0 h 30"/>
                    <a:gd name="T26" fmla="*/ 2 w 548"/>
                    <a:gd name="T27" fmla="*/ 0 h 30"/>
                    <a:gd name="T28" fmla="*/ 2 w 548"/>
                    <a:gd name="T29" fmla="*/ 0 h 30"/>
                    <a:gd name="T30" fmla="*/ 1 w 548"/>
                    <a:gd name="T31" fmla="*/ 0 h 30"/>
                    <a:gd name="T32" fmla="*/ 1 w 548"/>
                    <a:gd name="T33" fmla="*/ 0 h 30"/>
                    <a:gd name="T34" fmla="*/ 0 w 548"/>
                    <a:gd name="T35" fmla="*/ 0 h 30"/>
                    <a:gd name="T36" fmla="*/ 0 w 548"/>
                    <a:gd name="T37" fmla="*/ 0 h 30"/>
                    <a:gd name="T38" fmla="*/ 1 w 548"/>
                    <a:gd name="T39" fmla="*/ 0 h 30"/>
                    <a:gd name="T40" fmla="*/ 1 w 548"/>
                    <a:gd name="T41" fmla="*/ 0 h 30"/>
                    <a:gd name="T42" fmla="*/ 2 w 548"/>
                    <a:gd name="T43" fmla="*/ 0 h 30"/>
                    <a:gd name="T44" fmla="*/ 2 w 548"/>
                    <a:gd name="T45" fmla="*/ 0 h 30"/>
                    <a:gd name="T46" fmla="*/ 3 w 548"/>
                    <a:gd name="T47" fmla="*/ 0 h 30"/>
                    <a:gd name="T48" fmla="*/ 3 w 548"/>
                    <a:gd name="T49" fmla="*/ 0 h 30"/>
                    <a:gd name="T50" fmla="*/ 4 w 548"/>
                    <a:gd name="T51" fmla="*/ 0 h 30"/>
                    <a:gd name="T52" fmla="*/ 4 w 548"/>
                    <a:gd name="T53" fmla="*/ 0 h 30"/>
                    <a:gd name="T54" fmla="*/ 5 w 548"/>
                    <a:gd name="T55" fmla="*/ 0 h 30"/>
                    <a:gd name="T56" fmla="*/ 5 w 548"/>
                    <a:gd name="T57" fmla="*/ 0 h 30"/>
                    <a:gd name="T58" fmla="*/ 6 w 548"/>
                    <a:gd name="T59" fmla="*/ 0 h 30"/>
                    <a:gd name="T60" fmla="*/ 6 w 548"/>
                    <a:gd name="T61" fmla="*/ 0 h 30"/>
                    <a:gd name="T62" fmla="*/ 7 w 548"/>
                    <a:gd name="T63" fmla="*/ 0 h 30"/>
                    <a:gd name="T64" fmla="*/ 8 w 548"/>
                    <a:gd name="T65" fmla="*/ 0 h 30"/>
                    <a:gd name="T66" fmla="*/ 8 w 548"/>
                    <a:gd name="T67" fmla="*/ 0 h 30"/>
                    <a:gd name="T68" fmla="*/ 9 w 548"/>
                    <a:gd name="T69" fmla="*/ 0 h 30"/>
                    <a:gd name="T70" fmla="*/ 9 w 548"/>
                    <a:gd name="T71" fmla="*/ 0 h 30"/>
                    <a:gd name="T72" fmla="*/ 9 w 548"/>
                    <a:gd name="T73" fmla="*/ 0 h 30"/>
                    <a:gd name="T74" fmla="*/ 9 w 548"/>
                    <a:gd name="T75" fmla="*/ 0 h 30"/>
                    <a:gd name="T76" fmla="*/ 9 w 548"/>
                    <a:gd name="T77" fmla="*/ 0 h 30"/>
                    <a:gd name="T78" fmla="*/ 8 w 548"/>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8"/>
                    <a:gd name="T121" fmla="*/ 0 h 30"/>
                    <a:gd name="T122" fmla="*/ 548 w 548"/>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8" h="30">
                      <a:moveTo>
                        <a:pt x="533" y="2"/>
                      </a:moveTo>
                      <a:lnTo>
                        <a:pt x="541" y="0"/>
                      </a:lnTo>
                      <a:lnTo>
                        <a:pt x="507" y="0"/>
                      </a:lnTo>
                      <a:lnTo>
                        <a:pt x="473" y="0"/>
                      </a:lnTo>
                      <a:lnTo>
                        <a:pt x="439" y="0"/>
                      </a:lnTo>
                      <a:lnTo>
                        <a:pt x="406" y="0"/>
                      </a:lnTo>
                      <a:lnTo>
                        <a:pt x="371" y="0"/>
                      </a:lnTo>
                      <a:lnTo>
                        <a:pt x="337" y="0"/>
                      </a:lnTo>
                      <a:lnTo>
                        <a:pt x="304" y="0"/>
                      </a:lnTo>
                      <a:lnTo>
                        <a:pt x="270" y="0"/>
                      </a:lnTo>
                      <a:lnTo>
                        <a:pt x="236" y="0"/>
                      </a:lnTo>
                      <a:lnTo>
                        <a:pt x="202" y="0"/>
                      </a:lnTo>
                      <a:lnTo>
                        <a:pt x="168" y="0"/>
                      </a:lnTo>
                      <a:lnTo>
                        <a:pt x="135" y="0"/>
                      </a:lnTo>
                      <a:lnTo>
                        <a:pt x="100" y="0"/>
                      </a:lnTo>
                      <a:lnTo>
                        <a:pt x="67" y="0"/>
                      </a:lnTo>
                      <a:lnTo>
                        <a:pt x="33" y="0"/>
                      </a:lnTo>
                      <a:lnTo>
                        <a:pt x="0" y="0"/>
                      </a:lnTo>
                      <a:lnTo>
                        <a:pt x="0" y="30"/>
                      </a:lnTo>
                      <a:lnTo>
                        <a:pt x="33" y="30"/>
                      </a:lnTo>
                      <a:lnTo>
                        <a:pt x="67" y="30"/>
                      </a:lnTo>
                      <a:lnTo>
                        <a:pt x="100" y="30"/>
                      </a:lnTo>
                      <a:lnTo>
                        <a:pt x="135" y="30"/>
                      </a:lnTo>
                      <a:lnTo>
                        <a:pt x="168" y="30"/>
                      </a:lnTo>
                      <a:lnTo>
                        <a:pt x="202" y="30"/>
                      </a:lnTo>
                      <a:lnTo>
                        <a:pt x="236" y="30"/>
                      </a:lnTo>
                      <a:lnTo>
                        <a:pt x="270" y="30"/>
                      </a:lnTo>
                      <a:lnTo>
                        <a:pt x="304" y="30"/>
                      </a:lnTo>
                      <a:lnTo>
                        <a:pt x="337" y="30"/>
                      </a:lnTo>
                      <a:lnTo>
                        <a:pt x="371" y="30"/>
                      </a:lnTo>
                      <a:lnTo>
                        <a:pt x="406" y="30"/>
                      </a:lnTo>
                      <a:lnTo>
                        <a:pt x="439" y="30"/>
                      </a:lnTo>
                      <a:lnTo>
                        <a:pt x="473" y="30"/>
                      </a:lnTo>
                      <a:lnTo>
                        <a:pt x="507" y="30"/>
                      </a:lnTo>
                      <a:lnTo>
                        <a:pt x="541" y="30"/>
                      </a:lnTo>
                      <a:lnTo>
                        <a:pt x="548" y="28"/>
                      </a:lnTo>
                      <a:lnTo>
                        <a:pt x="541" y="30"/>
                      </a:lnTo>
                      <a:lnTo>
                        <a:pt x="545" y="30"/>
                      </a:lnTo>
                      <a:lnTo>
                        <a:pt x="548" y="28"/>
                      </a:lnTo>
                      <a:lnTo>
                        <a:pt x="533" y="2"/>
                      </a:lnTo>
                      <a:close/>
                    </a:path>
                  </a:pathLst>
                </a:custGeom>
                <a:solidFill>
                  <a:srgbClr val="000000"/>
                </a:solidFill>
                <a:ln w="12700" cmpd="sng">
                  <a:solidFill>
                    <a:srgbClr val="000000"/>
                  </a:solidFill>
                  <a:round/>
                  <a:headEnd/>
                  <a:tailEnd/>
                </a:ln>
              </p:spPr>
              <p:txBody>
                <a:bodyPr/>
                <a:lstStyle/>
                <a:p>
                  <a:endParaRPr lang="tr-TR"/>
                </a:p>
              </p:txBody>
            </p:sp>
            <p:grpSp>
              <p:nvGrpSpPr>
                <p:cNvPr id="39982" name="Group 21"/>
                <p:cNvGrpSpPr>
                  <a:grpSpLocks/>
                </p:cNvGrpSpPr>
                <p:nvPr/>
              </p:nvGrpSpPr>
              <p:grpSpPr bwMode="auto">
                <a:xfrm>
                  <a:off x="1728" y="1824"/>
                  <a:ext cx="278" cy="278"/>
                  <a:chOff x="1728" y="1728"/>
                  <a:chExt cx="278" cy="278"/>
                </a:xfrm>
              </p:grpSpPr>
              <p:sp>
                <p:nvSpPr>
                  <p:cNvPr id="39995" name="Freeform 22"/>
                  <p:cNvSpPr>
                    <a:spLocks/>
                  </p:cNvSpPr>
                  <p:nvPr/>
                </p:nvSpPr>
                <p:spPr bwMode="auto">
                  <a:xfrm>
                    <a:off x="1867" y="1867"/>
                    <a:ext cx="139" cy="139"/>
                  </a:xfrm>
                  <a:custGeom>
                    <a:avLst/>
                    <a:gdLst>
                      <a:gd name="T0" fmla="*/ 8 w 557"/>
                      <a:gd name="T1" fmla="*/ 0 h 556"/>
                      <a:gd name="T2" fmla="*/ 8 w 557"/>
                      <a:gd name="T3" fmla="*/ 0 h 556"/>
                      <a:gd name="T4" fmla="*/ 8 w 557"/>
                      <a:gd name="T5" fmla="*/ 1 h 556"/>
                      <a:gd name="T6" fmla="*/ 8 w 557"/>
                      <a:gd name="T7" fmla="*/ 2 h 556"/>
                      <a:gd name="T8" fmla="*/ 8 w 557"/>
                      <a:gd name="T9" fmla="*/ 3 h 556"/>
                      <a:gd name="T10" fmla="*/ 7 w 557"/>
                      <a:gd name="T11" fmla="*/ 3 h 556"/>
                      <a:gd name="T12" fmla="*/ 7 w 557"/>
                      <a:gd name="T13" fmla="*/ 4 h 556"/>
                      <a:gd name="T14" fmla="*/ 7 w 557"/>
                      <a:gd name="T15" fmla="*/ 5 h 556"/>
                      <a:gd name="T16" fmla="*/ 6 w 557"/>
                      <a:gd name="T17" fmla="*/ 5 h 556"/>
                      <a:gd name="T18" fmla="*/ 6 w 557"/>
                      <a:gd name="T19" fmla="*/ 6 h 556"/>
                      <a:gd name="T20" fmla="*/ 5 w 557"/>
                      <a:gd name="T21" fmla="*/ 6 h 556"/>
                      <a:gd name="T22" fmla="*/ 4 w 557"/>
                      <a:gd name="T23" fmla="*/ 7 h 556"/>
                      <a:gd name="T24" fmla="*/ 4 w 557"/>
                      <a:gd name="T25" fmla="*/ 7 h 556"/>
                      <a:gd name="T26" fmla="*/ 3 w 557"/>
                      <a:gd name="T27" fmla="*/ 8 h 556"/>
                      <a:gd name="T28" fmla="*/ 2 w 557"/>
                      <a:gd name="T29" fmla="*/ 8 h 556"/>
                      <a:gd name="T30" fmla="*/ 1 w 557"/>
                      <a:gd name="T31" fmla="*/ 8 h 556"/>
                      <a:gd name="T32" fmla="*/ 1 w 557"/>
                      <a:gd name="T33" fmla="*/ 8 h 556"/>
                      <a:gd name="T34" fmla="*/ 0 w 557"/>
                      <a:gd name="T35" fmla="*/ 8 h 556"/>
                      <a:gd name="T36" fmla="*/ 0 w 557"/>
                      <a:gd name="T37" fmla="*/ 9 h 556"/>
                      <a:gd name="T38" fmla="*/ 1 w 557"/>
                      <a:gd name="T39" fmla="*/ 9 h 556"/>
                      <a:gd name="T40" fmla="*/ 2 w 557"/>
                      <a:gd name="T41" fmla="*/ 9 h 556"/>
                      <a:gd name="T42" fmla="*/ 2 w 557"/>
                      <a:gd name="T43" fmla="*/ 8 h 556"/>
                      <a:gd name="T44" fmla="*/ 3 w 557"/>
                      <a:gd name="T45" fmla="*/ 8 h 556"/>
                      <a:gd name="T46" fmla="*/ 4 w 557"/>
                      <a:gd name="T47" fmla="*/ 8 h 556"/>
                      <a:gd name="T48" fmla="*/ 5 w 557"/>
                      <a:gd name="T49" fmla="*/ 7 h 556"/>
                      <a:gd name="T50" fmla="*/ 5 w 557"/>
                      <a:gd name="T51" fmla="*/ 7 h 556"/>
                      <a:gd name="T52" fmla="*/ 6 w 557"/>
                      <a:gd name="T53" fmla="*/ 6 h 556"/>
                      <a:gd name="T54" fmla="*/ 7 w 557"/>
                      <a:gd name="T55" fmla="*/ 6 h 556"/>
                      <a:gd name="T56" fmla="*/ 7 w 557"/>
                      <a:gd name="T57" fmla="*/ 5 h 556"/>
                      <a:gd name="T58" fmla="*/ 7 w 557"/>
                      <a:gd name="T59" fmla="*/ 4 h 556"/>
                      <a:gd name="T60" fmla="*/ 8 w 557"/>
                      <a:gd name="T61" fmla="*/ 4 h 556"/>
                      <a:gd name="T62" fmla="*/ 8 w 557"/>
                      <a:gd name="T63" fmla="*/ 3 h 556"/>
                      <a:gd name="T64" fmla="*/ 8 w 557"/>
                      <a:gd name="T65" fmla="*/ 2 h 556"/>
                      <a:gd name="T66" fmla="*/ 8 w 557"/>
                      <a:gd name="T67" fmla="*/ 1 h 556"/>
                      <a:gd name="T68" fmla="*/ 9 w 557"/>
                      <a:gd name="T69" fmla="*/ 0 h 556"/>
                      <a:gd name="T70" fmla="*/ 9 w 557"/>
                      <a:gd name="T71" fmla="*/ 0 h 556"/>
                      <a:gd name="T72" fmla="*/ 8 w 557"/>
                      <a:gd name="T73" fmla="*/ 0 h 5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7"/>
                      <a:gd name="T112" fmla="*/ 0 h 556"/>
                      <a:gd name="T113" fmla="*/ 557 w 557"/>
                      <a:gd name="T114" fmla="*/ 556 h 5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7" h="556">
                        <a:moveTo>
                          <a:pt x="526" y="0"/>
                        </a:moveTo>
                        <a:lnTo>
                          <a:pt x="526" y="0"/>
                        </a:lnTo>
                        <a:lnTo>
                          <a:pt x="523" y="54"/>
                        </a:lnTo>
                        <a:lnTo>
                          <a:pt x="515" y="105"/>
                        </a:lnTo>
                        <a:lnTo>
                          <a:pt x="502" y="156"/>
                        </a:lnTo>
                        <a:lnTo>
                          <a:pt x="485" y="205"/>
                        </a:lnTo>
                        <a:lnTo>
                          <a:pt x="462" y="250"/>
                        </a:lnTo>
                        <a:lnTo>
                          <a:pt x="435" y="293"/>
                        </a:lnTo>
                        <a:lnTo>
                          <a:pt x="405" y="334"/>
                        </a:lnTo>
                        <a:lnTo>
                          <a:pt x="371" y="371"/>
                        </a:lnTo>
                        <a:lnTo>
                          <a:pt x="335" y="405"/>
                        </a:lnTo>
                        <a:lnTo>
                          <a:pt x="294" y="435"/>
                        </a:lnTo>
                        <a:lnTo>
                          <a:pt x="250" y="462"/>
                        </a:lnTo>
                        <a:lnTo>
                          <a:pt x="205" y="485"/>
                        </a:lnTo>
                        <a:lnTo>
                          <a:pt x="156" y="502"/>
                        </a:lnTo>
                        <a:lnTo>
                          <a:pt x="105" y="515"/>
                        </a:lnTo>
                        <a:lnTo>
                          <a:pt x="54" y="523"/>
                        </a:lnTo>
                        <a:lnTo>
                          <a:pt x="0" y="526"/>
                        </a:lnTo>
                        <a:lnTo>
                          <a:pt x="0" y="556"/>
                        </a:lnTo>
                        <a:lnTo>
                          <a:pt x="56" y="553"/>
                        </a:lnTo>
                        <a:lnTo>
                          <a:pt x="112" y="545"/>
                        </a:lnTo>
                        <a:lnTo>
                          <a:pt x="165" y="530"/>
                        </a:lnTo>
                        <a:lnTo>
                          <a:pt x="216" y="513"/>
                        </a:lnTo>
                        <a:lnTo>
                          <a:pt x="265" y="488"/>
                        </a:lnTo>
                        <a:lnTo>
                          <a:pt x="311" y="461"/>
                        </a:lnTo>
                        <a:lnTo>
                          <a:pt x="354" y="429"/>
                        </a:lnTo>
                        <a:lnTo>
                          <a:pt x="393" y="393"/>
                        </a:lnTo>
                        <a:lnTo>
                          <a:pt x="429" y="354"/>
                        </a:lnTo>
                        <a:lnTo>
                          <a:pt x="461" y="311"/>
                        </a:lnTo>
                        <a:lnTo>
                          <a:pt x="488" y="265"/>
                        </a:lnTo>
                        <a:lnTo>
                          <a:pt x="513" y="215"/>
                        </a:lnTo>
                        <a:lnTo>
                          <a:pt x="531" y="165"/>
                        </a:lnTo>
                        <a:lnTo>
                          <a:pt x="546" y="112"/>
                        </a:lnTo>
                        <a:lnTo>
                          <a:pt x="553" y="56"/>
                        </a:lnTo>
                        <a:lnTo>
                          <a:pt x="557" y="0"/>
                        </a:lnTo>
                        <a:lnTo>
                          <a:pt x="526" y="0"/>
                        </a:lnTo>
                        <a:close/>
                      </a:path>
                    </a:pathLst>
                  </a:custGeom>
                  <a:solidFill>
                    <a:srgbClr val="000000"/>
                  </a:solidFill>
                  <a:ln w="12700" cmpd="sng">
                    <a:solidFill>
                      <a:srgbClr val="000000"/>
                    </a:solidFill>
                    <a:round/>
                    <a:headEnd/>
                    <a:tailEnd/>
                  </a:ln>
                </p:spPr>
                <p:txBody>
                  <a:bodyPr/>
                  <a:lstStyle/>
                  <a:p>
                    <a:endParaRPr lang="tr-TR"/>
                  </a:p>
                </p:txBody>
              </p:sp>
              <p:sp>
                <p:nvSpPr>
                  <p:cNvPr id="39996" name="Freeform 23"/>
                  <p:cNvSpPr>
                    <a:spLocks/>
                  </p:cNvSpPr>
                  <p:nvPr/>
                </p:nvSpPr>
                <p:spPr bwMode="auto">
                  <a:xfrm>
                    <a:off x="1867" y="1728"/>
                    <a:ext cx="139" cy="139"/>
                  </a:xfrm>
                  <a:custGeom>
                    <a:avLst/>
                    <a:gdLst>
                      <a:gd name="T0" fmla="*/ 0 w 557"/>
                      <a:gd name="T1" fmla="*/ 1 h 556"/>
                      <a:gd name="T2" fmla="*/ 1 w 557"/>
                      <a:gd name="T3" fmla="*/ 1 h 556"/>
                      <a:gd name="T4" fmla="*/ 1 w 557"/>
                      <a:gd name="T5" fmla="*/ 1 h 556"/>
                      <a:gd name="T6" fmla="*/ 2 w 557"/>
                      <a:gd name="T7" fmla="*/ 1 h 556"/>
                      <a:gd name="T8" fmla="*/ 3 w 557"/>
                      <a:gd name="T9" fmla="*/ 1 h 556"/>
                      <a:gd name="T10" fmla="*/ 4 w 557"/>
                      <a:gd name="T11" fmla="*/ 2 h 556"/>
                      <a:gd name="T12" fmla="*/ 4 w 557"/>
                      <a:gd name="T13" fmla="*/ 2 h 556"/>
                      <a:gd name="T14" fmla="*/ 5 w 557"/>
                      <a:gd name="T15" fmla="*/ 3 h 556"/>
                      <a:gd name="T16" fmla="*/ 6 w 557"/>
                      <a:gd name="T17" fmla="*/ 3 h 556"/>
                      <a:gd name="T18" fmla="*/ 6 w 557"/>
                      <a:gd name="T19" fmla="*/ 4 h 556"/>
                      <a:gd name="T20" fmla="*/ 7 w 557"/>
                      <a:gd name="T21" fmla="*/ 4 h 556"/>
                      <a:gd name="T22" fmla="*/ 7 w 557"/>
                      <a:gd name="T23" fmla="*/ 5 h 556"/>
                      <a:gd name="T24" fmla="*/ 7 w 557"/>
                      <a:gd name="T25" fmla="*/ 6 h 556"/>
                      <a:gd name="T26" fmla="*/ 8 w 557"/>
                      <a:gd name="T27" fmla="*/ 6 h 556"/>
                      <a:gd name="T28" fmla="*/ 8 w 557"/>
                      <a:gd name="T29" fmla="*/ 7 h 556"/>
                      <a:gd name="T30" fmla="*/ 8 w 557"/>
                      <a:gd name="T31" fmla="*/ 8 h 556"/>
                      <a:gd name="T32" fmla="*/ 8 w 557"/>
                      <a:gd name="T33" fmla="*/ 9 h 556"/>
                      <a:gd name="T34" fmla="*/ 9 w 557"/>
                      <a:gd name="T35" fmla="*/ 9 h 556"/>
                      <a:gd name="T36" fmla="*/ 8 w 557"/>
                      <a:gd name="T37" fmla="*/ 8 h 556"/>
                      <a:gd name="T38" fmla="*/ 8 w 557"/>
                      <a:gd name="T39" fmla="*/ 7 h 556"/>
                      <a:gd name="T40" fmla="*/ 8 w 557"/>
                      <a:gd name="T41" fmla="*/ 6 h 556"/>
                      <a:gd name="T42" fmla="*/ 8 w 557"/>
                      <a:gd name="T43" fmla="*/ 5 h 556"/>
                      <a:gd name="T44" fmla="*/ 7 w 557"/>
                      <a:gd name="T45" fmla="*/ 5 h 556"/>
                      <a:gd name="T46" fmla="*/ 7 w 557"/>
                      <a:gd name="T47" fmla="*/ 4 h 556"/>
                      <a:gd name="T48" fmla="*/ 7 w 557"/>
                      <a:gd name="T49" fmla="*/ 3 h 556"/>
                      <a:gd name="T50" fmla="*/ 6 w 557"/>
                      <a:gd name="T51" fmla="*/ 3 h 556"/>
                      <a:gd name="T52" fmla="*/ 5 w 557"/>
                      <a:gd name="T53" fmla="*/ 2 h 556"/>
                      <a:gd name="T54" fmla="*/ 5 w 557"/>
                      <a:gd name="T55" fmla="*/ 2 h 556"/>
                      <a:gd name="T56" fmla="*/ 4 w 557"/>
                      <a:gd name="T57" fmla="*/ 1 h 556"/>
                      <a:gd name="T58" fmla="*/ 3 w 557"/>
                      <a:gd name="T59" fmla="*/ 1 h 556"/>
                      <a:gd name="T60" fmla="*/ 2 w 557"/>
                      <a:gd name="T61" fmla="*/ 1 h 556"/>
                      <a:gd name="T62" fmla="*/ 2 w 557"/>
                      <a:gd name="T63" fmla="*/ 0 h 556"/>
                      <a:gd name="T64" fmla="*/ 1 w 557"/>
                      <a:gd name="T65" fmla="*/ 0 h 556"/>
                      <a:gd name="T66" fmla="*/ 0 w 557"/>
                      <a:gd name="T67" fmla="*/ 0 h 556"/>
                      <a:gd name="T68" fmla="*/ 0 w 557"/>
                      <a:gd name="T69" fmla="*/ 1 h 5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7"/>
                      <a:gd name="T106" fmla="*/ 0 h 556"/>
                      <a:gd name="T107" fmla="*/ 557 w 557"/>
                      <a:gd name="T108" fmla="*/ 556 h 5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7" h="556">
                        <a:moveTo>
                          <a:pt x="0" y="30"/>
                        </a:moveTo>
                        <a:lnTo>
                          <a:pt x="54" y="33"/>
                        </a:lnTo>
                        <a:lnTo>
                          <a:pt x="105" y="41"/>
                        </a:lnTo>
                        <a:lnTo>
                          <a:pt x="156" y="54"/>
                        </a:lnTo>
                        <a:lnTo>
                          <a:pt x="205" y="71"/>
                        </a:lnTo>
                        <a:lnTo>
                          <a:pt x="250" y="94"/>
                        </a:lnTo>
                        <a:lnTo>
                          <a:pt x="294" y="121"/>
                        </a:lnTo>
                        <a:lnTo>
                          <a:pt x="335" y="151"/>
                        </a:lnTo>
                        <a:lnTo>
                          <a:pt x="371" y="185"/>
                        </a:lnTo>
                        <a:lnTo>
                          <a:pt x="405" y="222"/>
                        </a:lnTo>
                        <a:lnTo>
                          <a:pt x="435" y="263"/>
                        </a:lnTo>
                        <a:lnTo>
                          <a:pt x="462" y="306"/>
                        </a:lnTo>
                        <a:lnTo>
                          <a:pt x="485" y="352"/>
                        </a:lnTo>
                        <a:lnTo>
                          <a:pt x="502" y="400"/>
                        </a:lnTo>
                        <a:lnTo>
                          <a:pt x="515" y="451"/>
                        </a:lnTo>
                        <a:lnTo>
                          <a:pt x="523" y="502"/>
                        </a:lnTo>
                        <a:lnTo>
                          <a:pt x="526" y="556"/>
                        </a:lnTo>
                        <a:lnTo>
                          <a:pt x="557" y="556"/>
                        </a:lnTo>
                        <a:lnTo>
                          <a:pt x="553" y="500"/>
                        </a:lnTo>
                        <a:lnTo>
                          <a:pt x="546" y="445"/>
                        </a:lnTo>
                        <a:lnTo>
                          <a:pt x="531" y="392"/>
                        </a:lnTo>
                        <a:lnTo>
                          <a:pt x="513" y="341"/>
                        </a:lnTo>
                        <a:lnTo>
                          <a:pt x="488" y="291"/>
                        </a:lnTo>
                        <a:lnTo>
                          <a:pt x="461" y="246"/>
                        </a:lnTo>
                        <a:lnTo>
                          <a:pt x="429" y="202"/>
                        </a:lnTo>
                        <a:lnTo>
                          <a:pt x="393" y="163"/>
                        </a:lnTo>
                        <a:lnTo>
                          <a:pt x="354" y="128"/>
                        </a:lnTo>
                        <a:lnTo>
                          <a:pt x="311" y="95"/>
                        </a:lnTo>
                        <a:lnTo>
                          <a:pt x="265" y="68"/>
                        </a:lnTo>
                        <a:lnTo>
                          <a:pt x="216" y="43"/>
                        </a:lnTo>
                        <a:lnTo>
                          <a:pt x="165" y="26"/>
                        </a:lnTo>
                        <a:lnTo>
                          <a:pt x="112" y="11"/>
                        </a:lnTo>
                        <a:lnTo>
                          <a:pt x="56" y="3"/>
                        </a:lnTo>
                        <a:lnTo>
                          <a:pt x="0" y="0"/>
                        </a:lnTo>
                        <a:lnTo>
                          <a:pt x="0" y="30"/>
                        </a:lnTo>
                        <a:close/>
                      </a:path>
                    </a:pathLst>
                  </a:custGeom>
                  <a:solidFill>
                    <a:srgbClr val="000000"/>
                  </a:solidFill>
                  <a:ln w="12700" cmpd="sng">
                    <a:solidFill>
                      <a:srgbClr val="000000"/>
                    </a:solidFill>
                    <a:round/>
                    <a:headEnd/>
                    <a:tailEnd/>
                  </a:ln>
                </p:spPr>
                <p:txBody>
                  <a:bodyPr/>
                  <a:lstStyle/>
                  <a:p>
                    <a:endParaRPr lang="tr-TR"/>
                  </a:p>
                </p:txBody>
              </p:sp>
              <p:sp>
                <p:nvSpPr>
                  <p:cNvPr id="39997" name="Freeform 24"/>
                  <p:cNvSpPr>
                    <a:spLocks/>
                  </p:cNvSpPr>
                  <p:nvPr/>
                </p:nvSpPr>
                <p:spPr bwMode="auto">
                  <a:xfrm>
                    <a:off x="1728" y="1728"/>
                    <a:ext cx="139" cy="8"/>
                  </a:xfrm>
                  <a:custGeom>
                    <a:avLst/>
                    <a:gdLst>
                      <a:gd name="T0" fmla="*/ 1 w 556"/>
                      <a:gd name="T1" fmla="*/ 0 h 30"/>
                      <a:gd name="T2" fmla="*/ 0 w 556"/>
                      <a:gd name="T3" fmla="*/ 1 h 30"/>
                      <a:gd name="T4" fmla="*/ 9 w 556"/>
                      <a:gd name="T5" fmla="*/ 1 h 30"/>
                      <a:gd name="T6" fmla="*/ 9 w 556"/>
                      <a:gd name="T7" fmla="*/ 0 h 30"/>
                      <a:gd name="T8" fmla="*/ 0 w 556"/>
                      <a:gd name="T9" fmla="*/ 0 h 30"/>
                      <a:gd name="T10" fmla="*/ 0 w 556"/>
                      <a:gd name="T11" fmla="*/ 0 h 30"/>
                      <a:gd name="T12" fmla="*/ 0 w 556"/>
                      <a:gd name="T13" fmla="*/ 0 h 30"/>
                      <a:gd name="T14" fmla="*/ 0 w 556"/>
                      <a:gd name="T15" fmla="*/ 0 h 30"/>
                      <a:gd name="T16" fmla="*/ 0 w 556"/>
                      <a:gd name="T17" fmla="*/ 0 h 30"/>
                      <a:gd name="T18" fmla="*/ 1 w 556"/>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6"/>
                      <a:gd name="T31" fmla="*/ 0 h 30"/>
                      <a:gd name="T32" fmla="*/ 556 w 55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6" h="30">
                        <a:moveTo>
                          <a:pt x="30" y="15"/>
                        </a:moveTo>
                        <a:lnTo>
                          <a:pt x="15" y="30"/>
                        </a:lnTo>
                        <a:lnTo>
                          <a:pt x="556" y="30"/>
                        </a:lnTo>
                        <a:lnTo>
                          <a:pt x="556" y="0"/>
                        </a:lnTo>
                        <a:lnTo>
                          <a:pt x="15" y="0"/>
                        </a:lnTo>
                        <a:lnTo>
                          <a:pt x="0" y="15"/>
                        </a:lnTo>
                        <a:lnTo>
                          <a:pt x="15" y="0"/>
                        </a:lnTo>
                        <a:lnTo>
                          <a:pt x="0" y="0"/>
                        </a:lnTo>
                        <a:lnTo>
                          <a:pt x="0" y="15"/>
                        </a:lnTo>
                        <a:lnTo>
                          <a:pt x="30" y="15"/>
                        </a:lnTo>
                        <a:close/>
                      </a:path>
                    </a:pathLst>
                  </a:custGeom>
                  <a:solidFill>
                    <a:srgbClr val="000000"/>
                  </a:solidFill>
                  <a:ln w="12700" cmpd="sng">
                    <a:solidFill>
                      <a:srgbClr val="000000"/>
                    </a:solidFill>
                    <a:round/>
                    <a:headEnd/>
                    <a:tailEnd/>
                  </a:ln>
                </p:spPr>
                <p:txBody>
                  <a:bodyPr/>
                  <a:lstStyle/>
                  <a:p>
                    <a:endParaRPr lang="tr-TR"/>
                  </a:p>
                </p:txBody>
              </p:sp>
              <p:sp>
                <p:nvSpPr>
                  <p:cNvPr id="39998" name="Freeform 25"/>
                  <p:cNvSpPr>
                    <a:spLocks/>
                  </p:cNvSpPr>
                  <p:nvPr/>
                </p:nvSpPr>
                <p:spPr bwMode="auto">
                  <a:xfrm>
                    <a:off x="1728" y="1732"/>
                    <a:ext cx="7" cy="274"/>
                  </a:xfrm>
                  <a:custGeom>
                    <a:avLst/>
                    <a:gdLst>
                      <a:gd name="T0" fmla="*/ 0 w 30"/>
                      <a:gd name="T1" fmla="*/ 17 h 1097"/>
                      <a:gd name="T2" fmla="*/ 0 w 30"/>
                      <a:gd name="T3" fmla="*/ 17 h 1097"/>
                      <a:gd name="T4" fmla="*/ 0 w 30"/>
                      <a:gd name="T5" fmla="*/ 0 h 1097"/>
                      <a:gd name="T6" fmla="*/ 0 w 30"/>
                      <a:gd name="T7" fmla="*/ 0 h 1097"/>
                      <a:gd name="T8" fmla="*/ 0 w 30"/>
                      <a:gd name="T9" fmla="*/ 17 h 1097"/>
                      <a:gd name="T10" fmla="*/ 0 w 30"/>
                      <a:gd name="T11" fmla="*/ 17 h 1097"/>
                      <a:gd name="T12" fmla="*/ 0 w 30"/>
                      <a:gd name="T13" fmla="*/ 17 h 1097"/>
                      <a:gd name="T14" fmla="*/ 0 w 30"/>
                      <a:gd name="T15" fmla="*/ 17 h 1097"/>
                      <a:gd name="T16" fmla="*/ 0 w 30"/>
                      <a:gd name="T17" fmla="*/ 17 h 1097"/>
                      <a:gd name="T18" fmla="*/ 0 w 30"/>
                      <a:gd name="T19" fmla="*/ 17 h 10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097"/>
                      <a:gd name="T32" fmla="*/ 30 w 30"/>
                      <a:gd name="T33" fmla="*/ 1097 h 10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097">
                        <a:moveTo>
                          <a:pt x="15" y="1067"/>
                        </a:moveTo>
                        <a:lnTo>
                          <a:pt x="30" y="1082"/>
                        </a:lnTo>
                        <a:lnTo>
                          <a:pt x="30" y="0"/>
                        </a:lnTo>
                        <a:lnTo>
                          <a:pt x="0" y="0"/>
                        </a:lnTo>
                        <a:lnTo>
                          <a:pt x="0" y="1082"/>
                        </a:lnTo>
                        <a:lnTo>
                          <a:pt x="15" y="1097"/>
                        </a:lnTo>
                        <a:lnTo>
                          <a:pt x="0" y="1082"/>
                        </a:lnTo>
                        <a:lnTo>
                          <a:pt x="0" y="1097"/>
                        </a:lnTo>
                        <a:lnTo>
                          <a:pt x="15" y="1097"/>
                        </a:lnTo>
                        <a:lnTo>
                          <a:pt x="15" y="1067"/>
                        </a:lnTo>
                        <a:close/>
                      </a:path>
                    </a:pathLst>
                  </a:custGeom>
                  <a:solidFill>
                    <a:srgbClr val="000000"/>
                  </a:solidFill>
                  <a:ln w="12700" cmpd="sng">
                    <a:solidFill>
                      <a:srgbClr val="000000"/>
                    </a:solidFill>
                    <a:round/>
                    <a:headEnd/>
                    <a:tailEnd/>
                  </a:ln>
                </p:spPr>
                <p:txBody>
                  <a:bodyPr/>
                  <a:lstStyle/>
                  <a:p>
                    <a:endParaRPr lang="tr-TR"/>
                  </a:p>
                </p:txBody>
              </p:sp>
              <p:sp>
                <p:nvSpPr>
                  <p:cNvPr id="39999" name="Freeform 26"/>
                  <p:cNvSpPr>
                    <a:spLocks/>
                  </p:cNvSpPr>
                  <p:nvPr/>
                </p:nvSpPr>
                <p:spPr bwMode="auto">
                  <a:xfrm>
                    <a:off x="1732" y="1999"/>
                    <a:ext cx="135" cy="7"/>
                  </a:xfrm>
                  <a:custGeom>
                    <a:avLst/>
                    <a:gdLst>
                      <a:gd name="T0" fmla="*/ 8 w 541"/>
                      <a:gd name="T1" fmla="*/ 0 h 30"/>
                      <a:gd name="T2" fmla="*/ 8 w 541"/>
                      <a:gd name="T3" fmla="*/ 0 h 30"/>
                      <a:gd name="T4" fmla="*/ 0 w 541"/>
                      <a:gd name="T5" fmla="*/ 0 h 30"/>
                      <a:gd name="T6" fmla="*/ 0 w 541"/>
                      <a:gd name="T7" fmla="*/ 0 h 30"/>
                      <a:gd name="T8" fmla="*/ 8 w 541"/>
                      <a:gd name="T9" fmla="*/ 0 h 30"/>
                      <a:gd name="T10" fmla="*/ 8 w 541"/>
                      <a:gd name="T11" fmla="*/ 0 h 30"/>
                      <a:gd name="T12" fmla="*/ 0 60000 65536"/>
                      <a:gd name="T13" fmla="*/ 0 60000 65536"/>
                      <a:gd name="T14" fmla="*/ 0 60000 65536"/>
                      <a:gd name="T15" fmla="*/ 0 60000 65536"/>
                      <a:gd name="T16" fmla="*/ 0 60000 65536"/>
                      <a:gd name="T17" fmla="*/ 0 60000 65536"/>
                      <a:gd name="T18" fmla="*/ 0 w 541"/>
                      <a:gd name="T19" fmla="*/ 0 h 30"/>
                      <a:gd name="T20" fmla="*/ 541 w 54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41" h="30">
                        <a:moveTo>
                          <a:pt x="541" y="15"/>
                        </a:moveTo>
                        <a:lnTo>
                          <a:pt x="541" y="0"/>
                        </a:lnTo>
                        <a:lnTo>
                          <a:pt x="0" y="0"/>
                        </a:lnTo>
                        <a:lnTo>
                          <a:pt x="0" y="30"/>
                        </a:lnTo>
                        <a:lnTo>
                          <a:pt x="541" y="30"/>
                        </a:lnTo>
                        <a:lnTo>
                          <a:pt x="541" y="15"/>
                        </a:lnTo>
                        <a:close/>
                      </a:path>
                    </a:pathLst>
                  </a:custGeom>
                  <a:solidFill>
                    <a:srgbClr val="000000"/>
                  </a:solidFill>
                  <a:ln w="12700" cmpd="sng">
                    <a:solidFill>
                      <a:srgbClr val="000000"/>
                    </a:solidFill>
                    <a:round/>
                    <a:headEnd/>
                    <a:tailEnd/>
                  </a:ln>
                </p:spPr>
                <p:txBody>
                  <a:bodyPr/>
                  <a:lstStyle/>
                  <a:p>
                    <a:endParaRPr lang="tr-TR"/>
                  </a:p>
                </p:txBody>
              </p:sp>
            </p:grpSp>
            <p:sp>
              <p:nvSpPr>
                <p:cNvPr id="39983" name="Freeform 27"/>
                <p:cNvSpPr>
                  <a:spLocks/>
                </p:cNvSpPr>
                <p:nvPr/>
              </p:nvSpPr>
              <p:spPr bwMode="auto">
                <a:xfrm>
                  <a:off x="2016" y="1968"/>
                  <a:ext cx="170" cy="7"/>
                </a:xfrm>
                <a:custGeom>
                  <a:avLst/>
                  <a:gdLst>
                    <a:gd name="T0" fmla="*/ 0 w 677"/>
                    <a:gd name="T1" fmla="*/ 0 h 30"/>
                    <a:gd name="T2" fmla="*/ 0 w 677"/>
                    <a:gd name="T3" fmla="*/ 0 h 30"/>
                    <a:gd name="T4" fmla="*/ 11 w 677"/>
                    <a:gd name="T5" fmla="*/ 0 h 30"/>
                    <a:gd name="T6" fmla="*/ 11 w 677"/>
                    <a:gd name="T7" fmla="*/ 0 h 30"/>
                    <a:gd name="T8" fmla="*/ 0 w 677"/>
                    <a:gd name="T9" fmla="*/ 0 h 30"/>
                    <a:gd name="T10" fmla="*/ 0 w 677"/>
                    <a:gd name="T11" fmla="*/ 0 h 30"/>
                    <a:gd name="T12" fmla="*/ 0 60000 65536"/>
                    <a:gd name="T13" fmla="*/ 0 60000 65536"/>
                    <a:gd name="T14" fmla="*/ 0 60000 65536"/>
                    <a:gd name="T15" fmla="*/ 0 60000 65536"/>
                    <a:gd name="T16" fmla="*/ 0 60000 65536"/>
                    <a:gd name="T17" fmla="*/ 0 60000 65536"/>
                    <a:gd name="T18" fmla="*/ 0 w 677"/>
                    <a:gd name="T19" fmla="*/ 0 h 30"/>
                    <a:gd name="T20" fmla="*/ 677 w 67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677" h="30">
                      <a:moveTo>
                        <a:pt x="0" y="15"/>
                      </a:moveTo>
                      <a:lnTo>
                        <a:pt x="0" y="30"/>
                      </a:lnTo>
                      <a:lnTo>
                        <a:pt x="677" y="30"/>
                      </a:lnTo>
                      <a:lnTo>
                        <a:pt x="677" y="0"/>
                      </a:lnTo>
                      <a:lnTo>
                        <a:pt x="0" y="0"/>
                      </a:lnTo>
                      <a:lnTo>
                        <a:pt x="0" y="15"/>
                      </a:lnTo>
                      <a:close/>
                    </a:path>
                  </a:pathLst>
                </a:custGeom>
                <a:solidFill>
                  <a:srgbClr val="000000"/>
                </a:solidFill>
                <a:ln w="12700" cmpd="sng">
                  <a:solidFill>
                    <a:srgbClr val="000000"/>
                  </a:solidFill>
                  <a:round/>
                  <a:headEnd/>
                  <a:tailEnd/>
                </a:ln>
              </p:spPr>
              <p:txBody>
                <a:bodyPr/>
                <a:lstStyle/>
                <a:p>
                  <a:endParaRPr lang="tr-TR"/>
                </a:p>
              </p:txBody>
            </p:sp>
            <p:sp>
              <p:nvSpPr>
                <p:cNvPr id="39984" name="Line 28"/>
                <p:cNvSpPr>
                  <a:spLocks noChangeShapeType="1"/>
                </p:cNvSpPr>
                <p:nvPr/>
              </p:nvSpPr>
              <p:spPr bwMode="auto">
                <a:xfrm>
                  <a:off x="2160" y="1536"/>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85" name="Line 29"/>
                <p:cNvSpPr>
                  <a:spLocks noChangeShapeType="1"/>
                </p:cNvSpPr>
                <p:nvPr/>
              </p:nvSpPr>
              <p:spPr bwMode="auto">
                <a:xfrm>
                  <a:off x="2160" y="1824"/>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86" name="Line 30"/>
                <p:cNvSpPr>
                  <a:spLocks noChangeShapeType="1"/>
                </p:cNvSpPr>
                <p:nvPr/>
              </p:nvSpPr>
              <p:spPr bwMode="auto">
                <a:xfrm>
                  <a:off x="2160" y="1680"/>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87" name="Line 31"/>
                <p:cNvSpPr>
                  <a:spLocks noChangeShapeType="1"/>
                </p:cNvSpPr>
                <p:nvPr/>
              </p:nvSpPr>
              <p:spPr bwMode="auto">
                <a:xfrm>
                  <a:off x="2160" y="1824"/>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88" name="Line 32"/>
                <p:cNvSpPr>
                  <a:spLocks noChangeShapeType="1"/>
                </p:cNvSpPr>
                <p:nvPr/>
              </p:nvSpPr>
              <p:spPr bwMode="auto">
                <a:xfrm>
                  <a:off x="2544" y="1776"/>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nvGrpSpPr>
                <p:cNvPr id="39989" name="Group 33"/>
                <p:cNvGrpSpPr>
                  <a:grpSpLocks/>
                </p:cNvGrpSpPr>
                <p:nvPr/>
              </p:nvGrpSpPr>
              <p:grpSpPr bwMode="auto">
                <a:xfrm>
                  <a:off x="1632" y="1488"/>
                  <a:ext cx="96" cy="96"/>
                  <a:chOff x="1632" y="1488"/>
                  <a:chExt cx="96" cy="96"/>
                </a:xfrm>
              </p:grpSpPr>
              <p:sp>
                <p:nvSpPr>
                  <p:cNvPr id="39993" name="Line 34"/>
                  <p:cNvSpPr>
                    <a:spLocks noChangeShapeType="1"/>
                  </p:cNvSpPr>
                  <p:nvPr/>
                </p:nvSpPr>
                <p:spPr bwMode="auto">
                  <a:xfrm>
                    <a:off x="1632" y="1488"/>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94" name="Line 35"/>
                  <p:cNvSpPr>
                    <a:spLocks noChangeShapeType="1"/>
                  </p:cNvSpPr>
                  <p:nvPr/>
                </p:nvSpPr>
                <p:spPr bwMode="auto">
                  <a:xfrm>
                    <a:off x="1632" y="1584"/>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39990" name="Group 36"/>
                <p:cNvGrpSpPr>
                  <a:grpSpLocks/>
                </p:cNvGrpSpPr>
                <p:nvPr/>
              </p:nvGrpSpPr>
              <p:grpSpPr bwMode="auto">
                <a:xfrm>
                  <a:off x="1632" y="1920"/>
                  <a:ext cx="96" cy="96"/>
                  <a:chOff x="1632" y="1488"/>
                  <a:chExt cx="96" cy="96"/>
                </a:xfrm>
              </p:grpSpPr>
              <p:sp>
                <p:nvSpPr>
                  <p:cNvPr id="39991" name="Line 37"/>
                  <p:cNvSpPr>
                    <a:spLocks noChangeShapeType="1"/>
                  </p:cNvSpPr>
                  <p:nvPr/>
                </p:nvSpPr>
                <p:spPr bwMode="auto">
                  <a:xfrm>
                    <a:off x="1632" y="1488"/>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92" name="Line 38"/>
                  <p:cNvSpPr>
                    <a:spLocks noChangeShapeType="1"/>
                  </p:cNvSpPr>
                  <p:nvPr/>
                </p:nvSpPr>
                <p:spPr bwMode="auto">
                  <a:xfrm>
                    <a:off x="1632" y="1584"/>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grpSp>
        <p:sp>
          <p:nvSpPr>
            <p:cNvPr id="39942" name="Rectangle 39"/>
            <p:cNvSpPr>
              <a:spLocks noChangeArrowheads="1"/>
            </p:cNvSpPr>
            <p:nvPr/>
          </p:nvSpPr>
          <p:spPr bwMode="auto">
            <a:xfrm>
              <a:off x="2400" y="1584"/>
              <a:ext cx="1344" cy="1200"/>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43" name="Rectangle 40"/>
            <p:cNvSpPr>
              <a:spLocks noChangeArrowheads="1"/>
            </p:cNvSpPr>
            <p:nvPr/>
          </p:nvSpPr>
          <p:spPr bwMode="auto">
            <a:xfrm>
              <a:off x="3134" y="1678"/>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44" name="Rectangle 41"/>
            <p:cNvSpPr>
              <a:spLocks noChangeArrowheads="1"/>
            </p:cNvSpPr>
            <p:nvPr/>
          </p:nvSpPr>
          <p:spPr bwMode="auto">
            <a:xfrm>
              <a:off x="3134" y="1964"/>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45" name="Rectangle 42"/>
            <p:cNvSpPr>
              <a:spLocks noChangeArrowheads="1"/>
            </p:cNvSpPr>
            <p:nvPr/>
          </p:nvSpPr>
          <p:spPr bwMode="auto">
            <a:xfrm>
              <a:off x="3456" y="1680"/>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46" name="Rectangle 43"/>
            <p:cNvSpPr>
              <a:spLocks noChangeArrowheads="1"/>
            </p:cNvSpPr>
            <p:nvPr/>
          </p:nvSpPr>
          <p:spPr bwMode="auto">
            <a:xfrm>
              <a:off x="3456" y="1966"/>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nvGrpSpPr>
            <p:cNvPr id="39947" name="Group 44"/>
            <p:cNvGrpSpPr>
              <a:grpSpLocks/>
            </p:cNvGrpSpPr>
            <p:nvPr/>
          </p:nvGrpSpPr>
          <p:grpSpPr bwMode="auto">
            <a:xfrm>
              <a:off x="2508" y="2250"/>
              <a:ext cx="1144" cy="181"/>
              <a:chOff x="1020" y="2058"/>
              <a:chExt cx="1144" cy="181"/>
            </a:xfrm>
          </p:grpSpPr>
          <p:sp>
            <p:nvSpPr>
              <p:cNvPr id="39964" name="Rectangle 45"/>
              <p:cNvSpPr>
                <a:spLocks noChangeArrowheads="1"/>
              </p:cNvSpPr>
              <p:nvPr/>
            </p:nvSpPr>
            <p:spPr bwMode="auto">
              <a:xfrm>
                <a:off x="1646" y="2058"/>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65" name="Rectangle 46"/>
              <p:cNvSpPr>
                <a:spLocks noChangeArrowheads="1"/>
              </p:cNvSpPr>
              <p:nvPr/>
            </p:nvSpPr>
            <p:spPr bwMode="auto">
              <a:xfrm>
                <a:off x="1333" y="2058"/>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66" name="Rectangle 47"/>
              <p:cNvSpPr>
                <a:spLocks noChangeArrowheads="1"/>
              </p:cNvSpPr>
              <p:nvPr/>
            </p:nvSpPr>
            <p:spPr bwMode="auto">
              <a:xfrm>
                <a:off x="1020" y="2058"/>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67" name="Rectangle 48"/>
              <p:cNvSpPr>
                <a:spLocks noChangeArrowheads="1"/>
              </p:cNvSpPr>
              <p:nvPr/>
            </p:nvSpPr>
            <p:spPr bwMode="auto">
              <a:xfrm>
                <a:off x="1968" y="2060"/>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grpSp>
          <p:nvGrpSpPr>
            <p:cNvPr id="39948" name="Group 49"/>
            <p:cNvGrpSpPr>
              <a:grpSpLocks/>
            </p:cNvGrpSpPr>
            <p:nvPr/>
          </p:nvGrpSpPr>
          <p:grpSpPr bwMode="auto">
            <a:xfrm>
              <a:off x="2512" y="2513"/>
              <a:ext cx="1144" cy="181"/>
              <a:chOff x="1020" y="2058"/>
              <a:chExt cx="1144" cy="181"/>
            </a:xfrm>
          </p:grpSpPr>
          <p:sp>
            <p:nvSpPr>
              <p:cNvPr id="39960" name="Rectangle 50"/>
              <p:cNvSpPr>
                <a:spLocks noChangeArrowheads="1"/>
              </p:cNvSpPr>
              <p:nvPr/>
            </p:nvSpPr>
            <p:spPr bwMode="auto">
              <a:xfrm>
                <a:off x="1646" y="2058"/>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61" name="Rectangle 51"/>
              <p:cNvSpPr>
                <a:spLocks noChangeArrowheads="1"/>
              </p:cNvSpPr>
              <p:nvPr/>
            </p:nvSpPr>
            <p:spPr bwMode="auto">
              <a:xfrm>
                <a:off x="1333" y="2058"/>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62" name="Rectangle 52"/>
              <p:cNvSpPr>
                <a:spLocks noChangeArrowheads="1"/>
              </p:cNvSpPr>
              <p:nvPr/>
            </p:nvSpPr>
            <p:spPr bwMode="auto">
              <a:xfrm>
                <a:off x="1020" y="2058"/>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63" name="Rectangle 53"/>
              <p:cNvSpPr>
                <a:spLocks noChangeArrowheads="1"/>
              </p:cNvSpPr>
              <p:nvPr/>
            </p:nvSpPr>
            <p:spPr bwMode="auto">
              <a:xfrm>
                <a:off x="1968" y="2060"/>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grpSp>
        <p:sp>
          <p:nvSpPr>
            <p:cNvPr id="39949" name="Rectangle 54"/>
            <p:cNvSpPr>
              <a:spLocks noChangeArrowheads="1"/>
            </p:cNvSpPr>
            <p:nvPr/>
          </p:nvSpPr>
          <p:spPr bwMode="auto">
            <a:xfrm>
              <a:off x="2448" y="1632"/>
              <a:ext cx="624" cy="576"/>
            </a:xfrm>
            <a:prstGeom prst="rect">
              <a:avLst/>
            </a:prstGeom>
            <a:solidFill>
              <a:schemeClr val="bg2"/>
            </a:solidFill>
            <a:ln w="12700" cap="rnd">
              <a:solidFill>
                <a:schemeClr val="tx1"/>
              </a:solidFill>
              <a:prstDash val="sysDot"/>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50" name="Rectangle 55"/>
            <p:cNvSpPr>
              <a:spLocks noChangeArrowheads="1"/>
            </p:cNvSpPr>
            <p:nvPr/>
          </p:nvSpPr>
          <p:spPr bwMode="auto">
            <a:xfrm>
              <a:off x="2821" y="1678"/>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51" name="Rectangle 56"/>
            <p:cNvSpPr>
              <a:spLocks noChangeArrowheads="1"/>
            </p:cNvSpPr>
            <p:nvPr/>
          </p:nvSpPr>
          <p:spPr bwMode="auto">
            <a:xfrm>
              <a:off x="2821" y="1964"/>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52" name="Rectangle 57"/>
            <p:cNvSpPr>
              <a:spLocks noChangeArrowheads="1"/>
            </p:cNvSpPr>
            <p:nvPr/>
          </p:nvSpPr>
          <p:spPr bwMode="auto">
            <a:xfrm>
              <a:off x="2508" y="1678"/>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53" name="Rectangle 58"/>
            <p:cNvSpPr>
              <a:spLocks noChangeArrowheads="1"/>
            </p:cNvSpPr>
            <p:nvPr/>
          </p:nvSpPr>
          <p:spPr bwMode="auto">
            <a:xfrm>
              <a:off x="2508" y="1964"/>
              <a:ext cx="196" cy="179"/>
            </a:xfrm>
            <a:prstGeom prst="rect">
              <a:avLst/>
            </a:prstGeom>
            <a:solidFill>
              <a:schemeClr val="bg1"/>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endParaRPr lang="en-US" altLang="en-US"/>
            </a:p>
          </p:txBody>
        </p:sp>
        <p:sp>
          <p:nvSpPr>
            <p:cNvPr id="39954" name="Text Box 59"/>
            <p:cNvSpPr txBox="1">
              <a:spLocks noChangeArrowheads="1"/>
            </p:cNvSpPr>
            <p:nvPr/>
          </p:nvSpPr>
          <p:spPr bwMode="auto">
            <a:xfrm>
              <a:off x="2507" y="1680"/>
              <a:ext cx="13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ekton" pitchFamily="34" charset="0"/>
                </a:rPr>
                <a:t>L</a:t>
              </a:r>
            </a:p>
          </p:txBody>
        </p:sp>
        <p:sp>
          <p:nvSpPr>
            <p:cNvPr id="39955" name="Text Box 60"/>
            <p:cNvSpPr txBox="1">
              <a:spLocks noChangeArrowheads="1"/>
            </p:cNvSpPr>
            <p:nvPr/>
          </p:nvSpPr>
          <p:spPr bwMode="auto">
            <a:xfrm>
              <a:off x="2832" y="1680"/>
              <a:ext cx="13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ekton" pitchFamily="34" charset="0"/>
                </a:rPr>
                <a:t>L</a:t>
              </a:r>
            </a:p>
          </p:txBody>
        </p:sp>
        <p:sp>
          <p:nvSpPr>
            <p:cNvPr id="39956" name="Text Box 61"/>
            <p:cNvSpPr txBox="1">
              <a:spLocks noChangeArrowheads="1"/>
            </p:cNvSpPr>
            <p:nvPr/>
          </p:nvSpPr>
          <p:spPr bwMode="auto">
            <a:xfrm>
              <a:off x="2522" y="1968"/>
              <a:ext cx="13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ekton" pitchFamily="34" charset="0"/>
                </a:rPr>
                <a:t>L</a:t>
              </a:r>
            </a:p>
          </p:txBody>
        </p:sp>
        <p:sp>
          <p:nvSpPr>
            <p:cNvPr id="39957" name="Text Box 62"/>
            <p:cNvSpPr txBox="1">
              <a:spLocks noChangeArrowheads="1"/>
            </p:cNvSpPr>
            <p:nvPr/>
          </p:nvSpPr>
          <p:spPr bwMode="auto">
            <a:xfrm>
              <a:off x="2832" y="1968"/>
              <a:ext cx="13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1600" b="1">
                  <a:solidFill>
                    <a:schemeClr val="tx1"/>
                  </a:solidFill>
                  <a:latin typeface="Tekton" pitchFamily="34" charset="0"/>
                </a:rPr>
                <a:t>L</a:t>
              </a:r>
            </a:p>
          </p:txBody>
        </p:sp>
        <p:sp>
          <p:nvSpPr>
            <p:cNvPr id="39958" name="Line 63"/>
            <p:cNvSpPr>
              <a:spLocks noChangeShapeType="1"/>
            </p:cNvSpPr>
            <p:nvPr/>
          </p:nvSpPr>
          <p:spPr bwMode="auto">
            <a:xfrm>
              <a:off x="1824" y="1776"/>
              <a:ext cx="480"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9959" name="Line 64"/>
            <p:cNvSpPr>
              <a:spLocks noChangeShapeType="1"/>
            </p:cNvSpPr>
            <p:nvPr/>
          </p:nvSpPr>
          <p:spPr bwMode="auto">
            <a:xfrm flipH="1">
              <a:off x="1824" y="2064"/>
              <a:ext cx="480"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Tree>
    <p:extLst>
      <p:ext uri="{BB962C8B-B14F-4D97-AF65-F5344CB8AC3E}">
        <p14:creationId xmlns:p14="http://schemas.microsoft.com/office/powerpoint/2010/main" val="1025740496"/>
      </p:ext>
    </p:extLst>
  </p:cSld>
  <p:clrMapOvr>
    <a:masterClrMapping/>
  </p:clrMapOvr>
  <mc:AlternateContent xmlns:mc="http://schemas.openxmlformats.org/markup-compatibility/2006">
    <mc:Choice xmlns:p14="http://schemas.microsoft.com/office/powerpoint/2010/main" Requires="p14">
      <p:transition spd="slow" p14:dur="2000" advTm="2533"/>
    </mc:Choice>
    <mc:Fallback>
      <p:transition spd="slow" advTm="2533"/>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09800" y="304800"/>
            <a:ext cx="6362700" cy="368300"/>
          </a:xfrm>
        </p:spPr>
        <p:txBody>
          <a:bodyPr>
            <a:normAutofit fontScale="90000"/>
          </a:bodyPr>
          <a:lstStyle/>
          <a:p>
            <a:r>
              <a:rPr lang="en-US" altLang="en-US" dirty="0" smtClean="0"/>
              <a:t>Classifying </a:t>
            </a:r>
            <a:r>
              <a:rPr lang="tr-TR" altLang="en-US" dirty="0" err="1" smtClean="0"/>
              <a:t>Reconfiguration</a:t>
            </a:r>
            <a:endParaRPr lang="en-US" altLang="en-US" dirty="0" smtClean="0"/>
          </a:p>
        </p:txBody>
      </p:sp>
      <p:graphicFrame>
        <p:nvGraphicFramePr>
          <p:cNvPr id="40963" name="Object 3"/>
          <p:cNvGraphicFramePr>
            <a:graphicFrameLocks noChangeAspect="1"/>
          </p:cNvGraphicFramePr>
          <p:nvPr/>
        </p:nvGraphicFramePr>
        <p:xfrm>
          <a:off x="3124201" y="1447800"/>
          <a:ext cx="5800725" cy="3333750"/>
        </p:xfrm>
        <a:graphic>
          <a:graphicData uri="http://schemas.openxmlformats.org/presentationml/2006/ole">
            <mc:AlternateContent xmlns:mc="http://schemas.openxmlformats.org/markup-compatibility/2006">
              <mc:Choice xmlns:v="urn:schemas-microsoft-com:vml" Requires="v">
                <p:oleObj spid="_x0000_s3077" name="Bitmap Image" r:id="rId3" imgW="5800000" imgH="3333333" progId="Paint.Picture">
                  <p:embed/>
                </p:oleObj>
              </mc:Choice>
              <mc:Fallback>
                <p:oleObj name="Bitmap Image" r:id="rId3" imgW="5800000" imgH="3333333" progId="Paint.Picture">
                  <p:embed/>
                  <p:pic>
                    <p:nvPicPr>
                      <p:cNvPr id="4096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1" y="1447800"/>
                        <a:ext cx="580072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452" name="Text Box 4"/>
          <p:cNvSpPr txBox="1">
            <a:spLocks noChangeArrowheads="1"/>
          </p:cNvSpPr>
          <p:nvPr/>
        </p:nvSpPr>
        <p:spPr bwMode="auto">
          <a:xfrm>
            <a:off x="1981201" y="4953000"/>
            <a:ext cx="7686675" cy="1570038"/>
          </a:xfrm>
          <a:prstGeom prst="rect">
            <a:avLst/>
          </a:prstGeom>
          <a:noFill/>
          <a:ln w="9525">
            <a:noFill/>
            <a:miter lim="800000"/>
            <a:headEnd/>
            <a:tailEnd/>
          </a:ln>
          <a:effectLst/>
        </p:spPr>
        <p:txBody>
          <a:bodyPr>
            <a:spAutoFit/>
          </a:bodyPr>
          <a:lstStyle/>
          <a:p>
            <a:pPr eaLnBrk="1" hangingPunct="1">
              <a:defRPr/>
            </a:pPr>
            <a:r>
              <a:rPr lang="en-US" sz="2400" dirty="0">
                <a:latin typeface="Times New Roman" pitchFamily="18" charset="0"/>
              </a:rPr>
              <a:t> </a:t>
            </a:r>
            <a:r>
              <a:rPr lang="en-US" sz="2400" b="1" dirty="0"/>
              <a:t>Reconfiguration methodology</a:t>
            </a:r>
          </a:p>
          <a:p>
            <a:pPr eaLnBrk="1" hangingPunct="1">
              <a:buFontTx/>
              <a:buChar char="•"/>
              <a:defRPr/>
            </a:pPr>
            <a:r>
              <a:rPr lang="en-US" sz="2400" dirty="0"/>
              <a:t>  Static</a:t>
            </a:r>
          </a:p>
          <a:p>
            <a:pPr eaLnBrk="1" hangingPunct="1">
              <a:buFontTx/>
              <a:buChar char="•"/>
              <a:defRPr/>
            </a:pPr>
            <a:r>
              <a:rPr lang="en-US" sz="2400" dirty="0"/>
              <a:t>  Partially static (=partial reconfiguration)</a:t>
            </a:r>
          </a:p>
          <a:p>
            <a:pPr eaLnBrk="1" hangingPunct="1">
              <a:buFontTx/>
              <a:buChar char="•"/>
              <a:defRPr/>
            </a:pPr>
            <a:r>
              <a:rPr lang="en-US" sz="2400" dirty="0"/>
              <a:t>  Dynamic</a:t>
            </a:r>
          </a:p>
        </p:txBody>
      </p:sp>
    </p:spTree>
    <p:extLst>
      <p:ext uri="{BB962C8B-B14F-4D97-AF65-F5344CB8AC3E}">
        <p14:creationId xmlns:p14="http://schemas.microsoft.com/office/powerpoint/2010/main" val="9383709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057400" y="228600"/>
            <a:ext cx="6356838" cy="368300"/>
          </a:xfrm>
        </p:spPr>
        <p:txBody>
          <a:bodyPr>
            <a:normAutofit fontScale="90000"/>
          </a:bodyPr>
          <a:lstStyle/>
          <a:p>
            <a:r>
              <a:rPr lang="en-US" altLang="en-US" dirty="0" smtClean="0"/>
              <a:t>Types of Reconfiguration</a:t>
            </a:r>
          </a:p>
        </p:txBody>
      </p:sp>
      <p:sp>
        <p:nvSpPr>
          <p:cNvPr id="41987" name="Rectangle 3"/>
          <p:cNvSpPr>
            <a:spLocks noGrp="1" noChangeArrowheads="1"/>
          </p:cNvSpPr>
          <p:nvPr>
            <p:ph type="body" idx="1"/>
          </p:nvPr>
        </p:nvSpPr>
        <p:spPr>
          <a:xfrm>
            <a:off x="2209800" y="1009651"/>
            <a:ext cx="7772400" cy="3516313"/>
          </a:xfrm>
        </p:spPr>
        <p:txBody>
          <a:bodyPr/>
          <a:lstStyle/>
          <a:p>
            <a:pPr marL="342900" indent="-342900"/>
            <a:r>
              <a:rPr lang="en-US" altLang="en-US" sz="2000"/>
              <a:t>Types of reconfiguration</a:t>
            </a:r>
          </a:p>
          <a:p>
            <a:pPr marL="742950" lvl="1" indent="-285750"/>
            <a:r>
              <a:rPr lang="en-US" altLang="en-US" sz="1600"/>
              <a:t>Static reconfiguration – application is not running</a:t>
            </a:r>
          </a:p>
          <a:p>
            <a:pPr marL="742950" lvl="1" indent="-285750"/>
            <a:r>
              <a:rPr lang="en-US" altLang="en-US" sz="1600"/>
              <a:t>Semi-static – different portions of application </a:t>
            </a:r>
            <a:r>
              <a:rPr lang="en-US" altLang="en-US" sz="1600" i="1">
                <a:solidFill>
                  <a:schemeClr val="accent1"/>
                </a:solidFill>
              </a:rPr>
              <a:t>time-sliced</a:t>
            </a:r>
            <a:r>
              <a:rPr lang="en-US" altLang="en-US" sz="1600"/>
              <a:t> on same hardware fabric</a:t>
            </a:r>
          </a:p>
          <a:p>
            <a:pPr marL="742950" lvl="1" indent="-285750"/>
            <a:r>
              <a:rPr lang="en-US" altLang="en-US" sz="1600"/>
              <a:t>Dynamic reconfiguration – application modified in response to changing environmental issues</a:t>
            </a:r>
          </a:p>
          <a:p>
            <a:pPr marL="342900" indent="-342900"/>
            <a:r>
              <a:rPr lang="en-US" altLang="en-US" sz="2000"/>
              <a:t>What is reconfigured?</a:t>
            </a:r>
          </a:p>
          <a:p>
            <a:pPr marL="742950" lvl="1" indent="-285750"/>
            <a:r>
              <a:rPr lang="en-US" altLang="en-US" smtClean="0"/>
              <a:t>Processor reconfiguration – customized instruction sets, pipelining, bit width</a:t>
            </a:r>
          </a:p>
          <a:p>
            <a:pPr marL="742950" lvl="1" indent="-285750"/>
            <a:r>
              <a:rPr lang="en-US" altLang="en-US" smtClean="0"/>
              <a:t>Parameter reconfiguration</a:t>
            </a:r>
          </a:p>
          <a:p>
            <a:pPr marL="742950" lvl="1" indent="-285750"/>
            <a:r>
              <a:rPr lang="en-US" altLang="en-US" smtClean="0"/>
              <a:t>Control reconfiguration</a:t>
            </a:r>
          </a:p>
        </p:txBody>
      </p:sp>
      <p:sp>
        <p:nvSpPr>
          <p:cNvPr id="41988" name="Text Box 4"/>
          <p:cNvSpPr txBox="1">
            <a:spLocks noChangeArrowheads="1"/>
          </p:cNvSpPr>
          <p:nvPr/>
        </p:nvSpPr>
        <p:spPr bwMode="auto">
          <a:xfrm>
            <a:off x="3581400" y="4495801"/>
            <a:ext cx="414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b="1"/>
              <a:t>Can you think of other applications?</a:t>
            </a:r>
          </a:p>
        </p:txBody>
      </p:sp>
    </p:spTree>
    <p:extLst>
      <p:ext uri="{BB962C8B-B14F-4D97-AF65-F5344CB8AC3E}">
        <p14:creationId xmlns:p14="http://schemas.microsoft.com/office/powerpoint/2010/main" val="166712888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324100" y="304800"/>
            <a:ext cx="5372100" cy="228600"/>
          </a:xfrm>
          <a:noFill/>
        </p:spPr>
        <p:txBody>
          <a:bodyPr vert="horz" wrap="square" lIns="90488" tIns="44450" rIns="90488" bIns="44450" rtlCol="0" anchor="ctr">
            <a:normAutofit fontScale="90000"/>
          </a:bodyPr>
          <a:lstStyle/>
          <a:p>
            <a:r>
              <a:rPr lang="en-US" altLang="en-US" smtClean="0"/>
              <a:t>Example: Bubblesort (Spatial)</a:t>
            </a:r>
          </a:p>
        </p:txBody>
      </p:sp>
      <p:sp>
        <p:nvSpPr>
          <p:cNvPr id="11267" name="Rectangle 3"/>
          <p:cNvSpPr>
            <a:spLocks noGrp="1" noChangeArrowheads="1"/>
          </p:cNvSpPr>
          <p:nvPr>
            <p:ph idx="1"/>
          </p:nvPr>
        </p:nvSpPr>
        <p:spPr>
          <a:xfrm>
            <a:off x="2133600" y="5429250"/>
            <a:ext cx="8026400" cy="1028700"/>
          </a:xfrm>
          <a:noFill/>
        </p:spPr>
        <p:txBody>
          <a:bodyPr vert="horz" lIns="90488" tIns="44450" rIns="90488" bIns="44450" rtlCol="0">
            <a:normAutofit/>
          </a:bodyPr>
          <a:lstStyle/>
          <a:p>
            <a:pPr lvl="1"/>
            <a:r>
              <a:rPr lang="en-US" altLang="en-US" sz="2000"/>
              <a:t>Adapt interconnect to problem.</a:t>
            </a:r>
          </a:p>
          <a:p>
            <a:pPr lvl="1"/>
            <a:r>
              <a:rPr lang="en-US" altLang="en-US" sz="2000"/>
              <a:t>Take advantage of parallelism.</a:t>
            </a:r>
            <a:endParaRPr lang="en-US" altLang="en-US" smtClean="0"/>
          </a:p>
        </p:txBody>
      </p:sp>
      <p:sp>
        <p:nvSpPr>
          <p:cNvPr id="11268" name="Line 4"/>
          <p:cNvSpPr>
            <a:spLocks noChangeShapeType="1"/>
          </p:cNvSpPr>
          <p:nvPr/>
        </p:nvSpPr>
        <p:spPr bwMode="auto">
          <a:xfrm>
            <a:off x="3352800" y="742950"/>
            <a:ext cx="0" cy="285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69" name="Line 5"/>
          <p:cNvSpPr>
            <a:spLocks noChangeShapeType="1"/>
          </p:cNvSpPr>
          <p:nvPr/>
        </p:nvSpPr>
        <p:spPr bwMode="auto">
          <a:xfrm>
            <a:off x="4368800" y="742950"/>
            <a:ext cx="0" cy="285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70" name="Rectangle 6"/>
          <p:cNvSpPr>
            <a:spLocks noChangeArrowheads="1"/>
          </p:cNvSpPr>
          <p:nvPr/>
        </p:nvSpPr>
        <p:spPr bwMode="auto">
          <a:xfrm>
            <a:off x="2743200" y="1028700"/>
            <a:ext cx="2235200" cy="74295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endParaRPr lang="en-US" altLang="en-US" sz="2000">
              <a:solidFill>
                <a:schemeClr val="tx1"/>
              </a:solidFill>
              <a:latin typeface="GillSans" charset="0"/>
            </a:endParaRPr>
          </a:p>
        </p:txBody>
      </p:sp>
      <p:grpSp>
        <p:nvGrpSpPr>
          <p:cNvPr id="11271" name="Group 7"/>
          <p:cNvGrpSpPr>
            <a:grpSpLocks/>
          </p:cNvGrpSpPr>
          <p:nvPr/>
        </p:nvGrpSpPr>
        <p:grpSpPr bwMode="auto">
          <a:xfrm>
            <a:off x="3149600" y="1085851"/>
            <a:ext cx="1544638" cy="396875"/>
            <a:chOff x="768" y="1344"/>
            <a:chExt cx="730" cy="332"/>
          </a:xfrm>
        </p:grpSpPr>
        <p:sp>
          <p:nvSpPr>
            <p:cNvPr id="11326" name="Text Box 8"/>
            <p:cNvSpPr txBox="1">
              <a:spLocks noChangeArrowheads="1"/>
            </p:cNvSpPr>
            <p:nvPr/>
          </p:nvSpPr>
          <p:spPr bwMode="auto">
            <a:xfrm>
              <a:off x="768" y="1344"/>
              <a:ext cx="250"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A</a:t>
              </a:r>
            </a:p>
          </p:txBody>
        </p:sp>
        <p:sp>
          <p:nvSpPr>
            <p:cNvPr id="11327" name="Text Box 9"/>
            <p:cNvSpPr txBox="1">
              <a:spLocks noChangeArrowheads="1"/>
            </p:cNvSpPr>
            <p:nvPr/>
          </p:nvSpPr>
          <p:spPr bwMode="auto">
            <a:xfrm>
              <a:off x="1248" y="1344"/>
              <a:ext cx="250"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B</a:t>
              </a:r>
            </a:p>
          </p:txBody>
        </p:sp>
      </p:grpSp>
      <p:grpSp>
        <p:nvGrpSpPr>
          <p:cNvPr id="11272" name="Group 10"/>
          <p:cNvGrpSpPr>
            <a:grpSpLocks/>
          </p:cNvGrpSpPr>
          <p:nvPr/>
        </p:nvGrpSpPr>
        <p:grpSpPr bwMode="auto">
          <a:xfrm>
            <a:off x="3149600" y="1485901"/>
            <a:ext cx="1544638" cy="396875"/>
            <a:chOff x="768" y="1344"/>
            <a:chExt cx="730" cy="346"/>
          </a:xfrm>
        </p:grpSpPr>
        <p:sp>
          <p:nvSpPr>
            <p:cNvPr id="11324" name="Text Box 11"/>
            <p:cNvSpPr txBox="1">
              <a:spLocks noChangeArrowheads="1"/>
            </p:cNvSpPr>
            <p:nvPr/>
          </p:nvSpPr>
          <p:spPr bwMode="auto">
            <a:xfrm>
              <a:off x="768" y="1344"/>
              <a:ext cx="25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H</a:t>
              </a:r>
            </a:p>
          </p:txBody>
        </p:sp>
        <p:sp>
          <p:nvSpPr>
            <p:cNvPr id="11325" name="Text Box 12"/>
            <p:cNvSpPr txBox="1">
              <a:spLocks noChangeArrowheads="1"/>
            </p:cNvSpPr>
            <p:nvPr/>
          </p:nvSpPr>
          <p:spPr bwMode="auto">
            <a:xfrm>
              <a:off x="1248" y="1344"/>
              <a:ext cx="25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L</a:t>
              </a:r>
            </a:p>
          </p:txBody>
        </p:sp>
      </p:grpSp>
      <p:sp>
        <p:nvSpPr>
          <p:cNvPr id="11273" name="Rectangle 13"/>
          <p:cNvSpPr>
            <a:spLocks noChangeArrowheads="1"/>
          </p:cNvSpPr>
          <p:nvPr/>
        </p:nvSpPr>
        <p:spPr bwMode="auto">
          <a:xfrm>
            <a:off x="6807200" y="1028700"/>
            <a:ext cx="2235200" cy="74295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endParaRPr lang="en-US" altLang="en-US" sz="2000">
              <a:solidFill>
                <a:schemeClr val="tx1"/>
              </a:solidFill>
              <a:latin typeface="GillSans" charset="0"/>
            </a:endParaRPr>
          </a:p>
        </p:txBody>
      </p:sp>
      <p:grpSp>
        <p:nvGrpSpPr>
          <p:cNvPr id="11274" name="Group 14"/>
          <p:cNvGrpSpPr>
            <a:grpSpLocks/>
          </p:cNvGrpSpPr>
          <p:nvPr/>
        </p:nvGrpSpPr>
        <p:grpSpPr bwMode="auto">
          <a:xfrm>
            <a:off x="7213600" y="1085851"/>
            <a:ext cx="1544638" cy="396875"/>
            <a:chOff x="768" y="1344"/>
            <a:chExt cx="730" cy="332"/>
          </a:xfrm>
        </p:grpSpPr>
        <p:sp>
          <p:nvSpPr>
            <p:cNvPr id="11322" name="Text Box 15"/>
            <p:cNvSpPr txBox="1">
              <a:spLocks noChangeArrowheads="1"/>
            </p:cNvSpPr>
            <p:nvPr/>
          </p:nvSpPr>
          <p:spPr bwMode="auto">
            <a:xfrm>
              <a:off x="768" y="1344"/>
              <a:ext cx="250"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A</a:t>
              </a:r>
            </a:p>
          </p:txBody>
        </p:sp>
        <p:sp>
          <p:nvSpPr>
            <p:cNvPr id="11323" name="Text Box 16"/>
            <p:cNvSpPr txBox="1">
              <a:spLocks noChangeArrowheads="1"/>
            </p:cNvSpPr>
            <p:nvPr/>
          </p:nvSpPr>
          <p:spPr bwMode="auto">
            <a:xfrm>
              <a:off x="1248" y="1344"/>
              <a:ext cx="250"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B</a:t>
              </a:r>
            </a:p>
          </p:txBody>
        </p:sp>
      </p:grpSp>
      <p:grpSp>
        <p:nvGrpSpPr>
          <p:cNvPr id="11275" name="Group 17"/>
          <p:cNvGrpSpPr>
            <a:grpSpLocks/>
          </p:cNvGrpSpPr>
          <p:nvPr/>
        </p:nvGrpSpPr>
        <p:grpSpPr bwMode="auto">
          <a:xfrm>
            <a:off x="7213600" y="1485901"/>
            <a:ext cx="1544638" cy="396875"/>
            <a:chOff x="768" y="1344"/>
            <a:chExt cx="730" cy="346"/>
          </a:xfrm>
        </p:grpSpPr>
        <p:sp>
          <p:nvSpPr>
            <p:cNvPr id="11320" name="Text Box 18"/>
            <p:cNvSpPr txBox="1">
              <a:spLocks noChangeArrowheads="1"/>
            </p:cNvSpPr>
            <p:nvPr/>
          </p:nvSpPr>
          <p:spPr bwMode="auto">
            <a:xfrm>
              <a:off x="768" y="1344"/>
              <a:ext cx="25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H</a:t>
              </a:r>
            </a:p>
          </p:txBody>
        </p:sp>
        <p:sp>
          <p:nvSpPr>
            <p:cNvPr id="11321" name="Text Box 19"/>
            <p:cNvSpPr txBox="1">
              <a:spLocks noChangeArrowheads="1"/>
            </p:cNvSpPr>
            <p:nvPr/>
          </p:nvSpPr>
          <p:spPr bwMode="auto">
            <a:xfrm>
              <a:off x="1248" y="1344"/>
              <a:ext cx="25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L</a:t>
              </a:r>
            </a:p>
          </p:txBody>
        </p:sp>
      </p:grpSp>
      <p:sp>
        <p:nvSpPr>
          <p:cNvPr id="11276" name="Rectangle 20"/>
          <p:cNvSpPr>
            <a:spLocks noChangeArrowheads="1"/>
          </p:cNvSpPr>
          <p:nvPr/>
        </p:nvSpPr>
        <p:spPr bwMode="auto">
          <a:xfrm>
            <a:off x="2743200" y="2457450"/>
            <a:ext cx="2235200" cy="74295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endParaRPr lang="en-US" altLang="en-US" sz="2000">
              <a:solidFill>
                <a:schemeClr val="tx1"/>
              </a:solidFill>
              <a:latin typeface="GillSans" charset="0"/>
            </a:endParaRPr>
          </a:p>
        </p:txBody>
      </p:sp>
      <p:grpSp>
        <p:nvGrpSpPr>
          <p:cNvPr id="11277" name="Group 21"/>
          <p:cNvGrpSpPr>
            <a:grpSpLocks/>
          </p:cNvGrpSpPr>
          <p:nvPr/>
        </p:nvGrpSpPr>
        <p:grpSpPr bwMode="auto">
          <a:xfrm>
            <a:off x="3149600" y="2514601"/>
            <a:ext cx="1544638" cy="396875"/>
            <a:chOff x="768" y="1344"/>
            <a:chExt cx="730" cy="332"/>
          </a:xfrm>
        </p:grpSpPr>
        <p:sp>
          <p:nvSpPr>
            <p:cNvPr id="11318" name="Text Box 22"/>
            <p:cNvSpPr txBox="1">
              <a:spLocks noChangeArrowheads="1"/>
            </p:cNvSpPr>
            <p:nvPr/>
          </p:nvSpPr>
          <p:spPr bwMode="auto">
            <a:xfrm>
              <a:off x="768" y="1344"/>
              <a:ext cx="250"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A</a:t>
              </a:r>
            </a:p>
          </p:txBody>
        </p:sp>
        <p:sp>
          <p:nvSpPr>
            <p:cNvPr id="11319" name="Text Box 23"/>
            <p:cNvSpPr txBox="1">
              <a:spLocks noChangeArrowheads="1"/>
            </p:cNvSpPr>
            <p:nvPr/>
          </p:nvSpPr>
          <p:spPr bwMode="auto">
            <a:xfrm>
              <a:off x="1248" y="1344"/>
              <a:ext cx="250"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B</a:t>
              </a:r>
            </a:p>
          </p:txBody>
        </p:sp>
      </p:grpSp>
      <p:grpSp>
        <p:nvGrpSpPr>
          <p:cNvPr id="11278" name="Group 24"/>
          <p:cNvGrpSpPr>
            <a:grpSpLocks/>
          </p:cNvGrpSpPr>
          <p:nvPr/>
        </p:nvGrpSpPr>
        <p:grpSpPr bwMode="auto">
          <a:xfrm>
            <a:off x="3149600" y="2914651"/>
            <a:ext cx="1544638" cy="396875"/>
            <a:chOff x="768" y="1344"/>
            <a:chExt cx="730" cy="346"/>
          </a:xfrm>
        </p:grpSpPr>
        <p:sp>
          <p:nvSpPr>
            <p:cNvPr id="11316" name="Text Box 25"/>
            <p:cNvSpPr txBox="1">
              <a:spLocks noChangeArrowheads="1"/>
            </p:cNvSpPr>
            <p:nvPr/>
          </p:nvSpPr>
          <p:spPr bwMode="auto">
            <a:xfrm>
              <a:off x="768" y="1344"/>
              <a:ext cx="25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H</a:t>
              </a:r>
            </a:p>
          </p:txBody>
        </p:sp>
        <p:sp>
          <p:nvSpPr>
            <p:cNvPr id="11317" name="Text Box 26"/>
            <p:cNvSpPr txBox="1">
              <a:spLocks noChangeArrowheads="1"/>
            </p:cNvSpPr>
            <p:nvPr/>
          </p:nvSpPr>
          <p:spPr bwMode="auto">
            <a:xfrm>
              <a:off x="1248" y="1344"/>
              <a:ext cx="25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L</a:t>
              </a:r>
            </a:p>
          </p:txBody>
        </p:sp>
      </p:grpSp>
      <p:sp>
        <p:nvSpPr>
          <p:cNvPr id="11279" name="Rectangle 27"/>
          <p:cNvSpPr>
            <a:spLocks noChangeArrowheads="1"/>
          </p:cNvSpPr>
          <p:nvPr/>
        </p:nvSpPr>
        <p:spPr bwMode="auto">
          <a:xfrm>
            <a:off x="4775200" y="3771900"/>
            <a:ext cx="2235200" cy="74295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endParaRPr lang="en-US" altLang="en-US" sz="2000">
              <a:solidFill>
                <a:schemeClr val="tx1"/>
              </a:solidFill>
              <a:latin typeface="GillSans" charset="0"/>
            </a:endParaRPr>
          </a:p>
        </p:txBody>
      </p:sp>
      <p:grpSp>
        <p:nvGrpSpPr>
          <p:cNvPr id="11280" name="Group 28"/>
          <p:cNvGrpSpPr>
            <a:grpSpLocks/>
          </p:cNvGrpSpPr>
          <p:nvPr/>
        </p:nvGrpSpPr>
        <p:grpSpPr bwMode="auto">
          <a:xfrm>
            <a:off x="5181600" y="3829051"/>
            <a:ext cx="1544638" cy="399923"/>
            <a:chOff x="768" y="1344"/>
            <a:chExt cx="730" cy="335"/>
          </a:xfrm>
        </p:grpSpPr>
        <p:sp>
          <p:nvSpPr>
            <p:cNvPr id="11314" name="Text Box 29"/>
            <p:cNvSpPr txBox="1">
              <a:spLocks noChangeArrowheads="1"/>
            </p:cNvSpPr>
            <p:nvPr/>
          </p:nvSpPr>
          <p:spPr bwMode="auto">
            <a:xfrm>
              <a:off x="768" y="1344"/>
              <a:ext cx="250"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A</a:t>
              </a:r>
            </a:p>
          </p:txBody>
        </p:sp>
        <p:sp>
          <p:nvSpPr>
            <p:cNvPr id="11315" name="Text Box 30"/>
            <p:cNvSpPr txBox="1">
              <a:spLocks noChangeArrowheads="1"/>
            </p:cNvSpPr>
            <p:nvPr/>
          </p:nvSpPr>
          <p:spPr bwMode="auto">
            <a:xfrm>
              <a:off x="1248" y="1344"/>
              <a:ext cx="250"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B</a:t>
              </a:r>
            </a:p>
          </p:txBody>
        </p:sp>
      </p:grpSp>
      <p:sp>
        <p:nvSpPr>
          <p:cNvPr id="11281" name="Text Box 31"/>
          <p:cNvSpPr txBox="1">
            <a:spLocks noChangeArrowheads="1"/>
          </p:cNvSpPr>
          <p:nvPr/>
        </p:nvSpPr>
        <p:spPr bwMode="auto">
          <a:xfrm>
            <a:off x="5181600" y="4229100"/>
            <a:ext cx="528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H</a:t>
            </a:r>
          </a:p>
        </p:txBody>
      </p:sp>
      <p:sp>
        <p:nvSpPr>
          <p:cNvPr id="11282" name="Text Box 32"/>
          <p:cNvSpPr txBox="1">
            <a:spLocks noChangeArrowheads="1"/>
          </p:cNvSpPr>
          <p:nvPr/>
        </p:nvSpPr>
        <p:spPr bwMode="auto">
          <a:xfrm>
            <a:off x="6197600" y="4229100"/>
            <a:ext cx="528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L</a:t>
            </a:r>
          </a:p>
        </p:txBody>
      </p:sp>
      <p:sp>
        <p:nvSpPr>
          <p:cNvPr id="11283" name="Line 33"/>
          <p:cNvSpPr>
            <a:spLocks noChangeShapeType="1"/>
          </p:cNvSpPr>
          <p:nvPr/>
        </p:nvSpPr>
        <p:spPr bwMode="auto">
          <a:xfrm>
            <a:off x="3352800" y="1771650"/>
            <a:ext cx="0" cy="6286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84" name="Line 34"/>
          <p:cNvSpPr>
            <a:spLocks noChangeShapeType="1"/>
          </p:cNvSpPr>
          <p:nvPr/>
        </p:nvSpPr>
        <p:spPr bwMode="auto">
          <a:xfrm>
            <a:off x="3352800" y="3200400"/>
            <a:ext cx="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85" name="Line 35"/>
          <p:cNvSpPr>
            <a:spLocks noChangeShapeType="1"/>
          </p:cNvSpPr>
          <p:nvPr/>
        </p:nvSpPr>
        <p:spPr bwMode="auto">
          <a:xfrm>
            <a:off x="6400800" y="4514850"/>
            <a:ext cx="0" cy="285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86" name="Line 36"/>
          <p:cNvSpPr>
            <a:spLocks noChangeShapeType="1"/>
          </p:cNvSpPr>
          <p:nvPr/>
        </p:nvSpPr>
        <p:spPr bwMode="auto">
          <a:xfrm>
            <a:off x="5384800" y="4514850"/>
            <a:ext cx="0" cy="285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87" name="Line 37"/>
          <p:cNvSpPr>
            <a:spLocks noChangeShapeType="1"/>
          </p:cNvSpPr>
          <p:nvPr/>
        </p:nvSpPr>
        <p:spPr bwMode="auto">
          <a:xfrm>
            <a:off x="4368800" y="3200400"/>
            <a:ext cx="0" cy="285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88" name="Line 38"/>
          <p:cNvSpPr>
            <a:spLocks noChangeShapeType="1"/>
          </p:cNvSpPr>
          <p:nvPr/>
        </p:nvSpPr>
        <p:spPr bwMode="auto">
          <a:xfrm>
            <a:off x="4368800" y="3486150"/>
            <a:ext cx="101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89" name="Line 39"/>
          <p:cNvSpPr>
            <a:spLocks noChangeShapeType="1"/>
          </p:cNvSpPr>
          <p:nvPr/>
        </p:nvSpPr>
        <p:spPr bwMode="auto">
          <a:xfrm>
            <a:off x="5384800" y="3486150"/>
            <a:ext cx="0" cy="285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90" name="Line 40"/>
          <p:cNvSpPr>
            <a:spLocks noChangeShapeType="1"/>
          </p:cNvSpPr>
          <p:nvPr/>
        </p:nvSpPr>
        <p:spPr bwMode="auto">
          <a:xfrm>
            <a:off x="7416800" y="742950"/>
            <a:ext cx="0" cy="285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91" name="Line 41"/>
          <p:cNvSpPr>
            <a:spLocks noChangeShapeType="1"/>
          </p:cNvSpPr>
          <p:nvPr/>
        </p:nvSpPr>
        <p:spPr bwMode="auto">
          <a:xfrm>
            <a:off x="8432800" y="742950"/>
            <a:ext cx="0" cy="285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92" name="Rectangle 42"/>
          <p:cNvSpPr>
            <a:spLocks noChangeArrowheads="1"/>
          </p:cNvSpPr>
          <p:nvPr/>
        </p:nvSpPr>
        <p:spPr bwMode="auto">
          <a:xfrm>
            <a:off x="6807200" y="2457450"/>
            <a:ext cx="2235200" cy="742950"/>
          </a:xfrm>
          <a:prstGeom prst="rect">
            <a:avLst/>
          </a:prstGeom>
          <a:solidFill>
            <a:schemeClr val="folHlink"/>
          </a:solidFill>
          <a:ln w="12700">
            <a:solidFill>
              <a:schemeClr val="tx1"/>
            </a:solidFill>
            <a:miter lim="800000"/>
            <a:headEnd/>
            <a:tailEnd/>
          </a:ln>
        </p:spPr>
        <p:txBody>
          <a:bodyPr wrap="none" anchor="ct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pPr algn="ctr"/>
            <a:endParaRPr lang="en-US" altLang="en-US" sz="2000">
              <a:solidFill>
                <a:schemeClr val="tx1"/>
              </a:solidFill>
              <a:latin typeface="GillSans" charset="0"/>
            </a:endParaRPr>
          </a:p>
        </p:txBody>
      </p:sp>
      <p:grpSp>
        <p:nvGrpSpPr>
          <p:cNvPr id="11293" name="Group 43"/>
          <p:cNvGrpSpPr>
            <a:grpSpLocks/>
          </p:cNvGrpSpPr>
          <p:nvPr/>
        </p:nvGrpSpPr>
        <p:grpSpPr bwMode="auto">
          <a:xfrm>
            <a:off x="7213600" y="2514598"/>
            <a:ext cx="1544638" cy="400450"/>
            <a:chOff x="768" y="1344"/>
            <a:chExt cx="730" cy="336"/>
          </a:xfrm>
        </p:grpSpPr>
        <p:sp>
          <p:nvSpPr>
            <p:cNvPr id="11312" name="Text Box 44"/>
            <p:cNvSpPr txBox="1">
              <a:spLocks noChangeArrowheads="1"/>
            </p:cNvSpPr>
            <p:nvPr/>
          </p:nvSpPr>
          <p:spPr bwMode="auto">
            <a:xfrm>
              <a:off x="768" y="1344"/>
              <a:ext cx="250"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A</a:t>
              </a:r>
            </a:p>
          </p:txBody>
        </p:sp>
        <p:sp>
          <p:nvSpPr>
            <p:cNvPr id="11313" name="Text Box 45"/>
            <p:cNvSpPr txBox="1">
              <a:spLocks noChangeArrowheads="1"/>
            </p:cNvSpPr>
            <p:nvPr/>
          </p:nvSpPr>
          <p:spPr bwMode="auto">
            <a:xfrm>
              <a:off x="1248" y="1344"/>
              <a:ext cx="25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B</a:t>
              </a:r>
            </a:p>
          </p:txBody>
        </p:sp>
      </p:grpSp>
      <p:grpSp>
        <p:nvGrpSpPr>
          <p:cNvPr id="11294" name="Group 46"/>
          <p:cNvGrpSpPr>
            <a:grpSpLocks/>
          </p:cNvGrpSpPr>
          <p:nvPr/>
        </p:nvGrpSpPr>
        <p:grpSpPr bwMode="auto">
          <a:xfrm>
            <a:off x="7213600" y="2914651"/>
            <a:ext cx="1544638" cy="396875"/>
            <a:chOff x="768" y="1344"/>
            <a:chExt cx="730" cy="346"/>
          </a:xfrm>
        </p:grpSpPr>
        <p:sp>
          <p:nvSpPr>
            <p:cNvPr id="11310" name="Text Box 47"/>
            <p:cNvSpPr txBox="1">
              <a:spLocks noChangeArrowheads="1"/>
            </p:cNvSpPr>
            <p:nvPr/>
          </p:nvSpPr>
          <p:spPr bwMode="auto">
            <a:xfrm>
              <a:off x="768" y="1344"/>
              <a:ext cx="25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H</a:t>
              </a:r>
            </a:p>
          </p:txBody>
        </p:sp>
        <p:sp>
          <p:nvSpPr>
            <p:cNvPr id="11311" name="Text Box 48"/>
            <p:cNvSpPr txBox="1">
              <a:spLocks noChangeArrowheads="1"/>
            </p:cNvSpPr>
            <p:nvPr/>
          </p:nvSpPr>
          <p:spPr bwMode="auto">
            <a:xfrm>
              <a:off x="1248" y="1344"/>
              <a:ext cx="25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L</a:t>
              </a:r>
            </a:p>
          </p:txBody>
        </p:sp>
      </p:grpSp>
      <p:sp>
        <p:nvSpPr>
          <p:cNvPr id="11295" name="Line 49"/>
          <p:cNvSpPr>
            <a:spLocks noChangeShapeType="1"/>
          </p:cNvSpPr>
          <p:nvPr/>
        </p:nvSpPr>
        <p:spPr bwMode="auto">
          <a:xfrm>
            <a:off x="8432800" y="1771650"/>
            <a:ext cx="0" cy="6286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96" name="Line 50"/>
          <p:cNvSpPr>
            <a:spLocks noChangeShapeType="1"/>
          </p:cNvSpPr>
          <p:nvPr/>
        </p:nvSpPr>
        <p:spPr bwMode="auto">
          <a:xfrm>
            <a:off x="8432800" y="3200400"/>
            <a:ext cx="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97" name="Line 51"/>
          <p:cNvSpPr>
            <a:spLocks noChangeShapeType="1"/>
          </p:cNvSpPr>
          <p:nvPr/>
        </p:nvSpPr>
        <p:spPr bwMode="auto">
          <a:xfrm>
            <a:off x="7416800" y="3200400"/>
            <a:ext cx="0" cy="285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98" name="Line 52"/>
          <p:cNvSpPr>
            <a:spLocks noChangeShapeType="1"/>
          </p:cNvSpPr>
          <p:nvPr/>
        </p:nvSpPr>
        <p:spPr bwMode="auto">
          <a:xfrm>
            <a:off x="6400800" y="3486150"/>
            <a:ext cx="101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99" name="Line 53"/>
          <p:cNvSpPr>
            <a:spLocks noChangeShapeType="1"/>
          </p:cNvSpPr>
          <p:nvPr/>
        </p:nvSpPr>
        <p:spPr bwMode="auto">
          <a:xfrm>
            <a:off x="6400800" y="3486150"/>
            <a:ext cx="0" cy="285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00" name="Line 54"/>
          <p:cNvSpPr>
            <a:spLocks noChangeShapeType="1"/>
          </p:cNvSpPr>
          <p:nvPr/>
        </p:nvSpPr>
        <p:spPr bwMode="auto">
          <a:xfrm>
            <a:off x="7416800" y="1771650"/>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301" name="Line 55"/>
          <p:cNvSpPr>
            <a:spLocks noChangeShapeType="1"/>
          </p:cNvSpPr>
          <p:nvPr/>
        </p:nvSpPr>
        <p:spPr bwMode="auto">
          <a:xfrm flipH="1">
            <a:off x="4368800" y="2114550"/>
            <a:ext cx="3048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302" name="Line 56"/>
          <p:cNvSpPr>
            <a:spLocks noChangeShapeType="1"/>
          </p:cNvSpPr>
          <p:nvPr/>
        </p:nvSpPr>
        <p:spPr bwMode="auto">
          <a:xfrm>
            <a:off x="4368800" y="2114550"/>
            <a:ext cx="0" cy="342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03" name="Line 57"/>
          <p:cNvSpPr>
            <a:spLocks noChangeShapeType="1"/>
          </p:cNvSpPr>
          <p:nvPr/>
        </p:nvSpPr>
        <p:spPr bwMode="auto">
          <a:xfrm>
            <a:off x="4368800" y="1771650"/>
            <a:ext cx="0" cy="11430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1304" name="Line 58"/>
          <p:cNvSpPr>
            <a:spLocks noChangeShapeType="1"/>
          </p:cNvSpPr>
          <p:nvPr/>
        </p:nvSpPr>
        <p:spPr bwMode="auto">
          <a:xfrm>
            <a:off x="4368800" y="1885950"/>
            <a:ext cx="16256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1305" name="Line 59"/>
          <p:cNvSpPr>
            <a:spLocks noChangeShapeType="1"/>
          </p:cNvSpPr>
          <p:nvPr/>
        </p:nvSpPr>
        <p:spPr bwMode="auto">
          <a:xfrm>
            <a:off x="5994400" y="1885950"/>
            <a:ext cx="0" cy="3429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1306" name="Line 60"/>
          <p:cNvSpPr>
            <a:spLocks noChangeShapeType="1"/>
          </p:cNvSpPr>
          <p:nvPr/>
        </p:nvSpPr>
        <p:spPr bwMode="auto">
          <a:xfrm>
            <a:off x="5994400" y="2228850"/>
            <a:ext cx="1422400"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1307" name="Line 61"/>
          <p:cNvSpPr>
            <a:spLocks noChangeShapeType="1"/>
          </p:cNvSpPr>
          <p:nvPr/>
        </p:nvSpPr>
        <p:spPr bwMode="auto">
          <a:xfrm>
            <a:off x="7416800" y="2228850"/>
            <a:ext cx="0" cy="2286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08" name="Text Box 62"/>
          <p:cNvSpPr txBox="1">
            <a:spLocks noChangeArrowheads="1"/>
          </p:cNvSpPr>
          <p:nvPr/>
        </p:nvSpPr>
        <p:spPr bwMode="auto">
          <a:xfrm>
            <a:off x="2540000" y="4857750"/>
            <a:ext cx="193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Smallest</a:t>
            </a:r>
          </a:p>
        </p:txBody>
      </p:sp>
      <p:sp>
        <p:nvSpPr>
          <p:cNvPr id="11309" name="Text Box 63"/>
          <p:cNvSpPr txBox="1">
            <a:spLocks noChangeArrowheads="1"/>
          </p:cNvSpPr>
          <p:nvPr/>
        </p:nvSpPr>
        <p:spPr bwMode="auto">
          <a:xfrm>
            <a:off x="7848600" y="4800601"/>
            <a:ext cx="124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Largest</a:t>
            </a:r>
          </a:p>
        </p:txBody>
      </p:sp>
      <p:sp>
        <p:nvSpPr>
          <p:cNvPr id="2" name="Slide Number Placeholder 1"/>
          <p:cNvSpPr>
            <a:spLocks noGrp="1"/>
          </p:cNvSpPr>
          <p:nvPr>
            <p:ph type="sldNum" sz="quarter" idx="12"/>
          </p:nvPr>
        </p:nvSpPr>
        <p:spPr/>
        <p:txBody>
          <a:bodyPr/>
          <a:lstStyle/>
          <a:p>
            <a:fld id="{88052B49-B001-4BD4-AB97-993CC8622380}" type="slidenum">
              <a:rPr lang="en-GB" smtClean="0"/>
              <a:t>5</a:t>
            </a:fld>
            <a:endParaRPr lang="en-GB"/>
          </a:p>
        </p:txBody>
      </p:sp>
    </p:spTree>
    <p:extLst>
      <p:ext uri="{BB962C8B-B14F-4D97-AF65-F5344CB8AC3E}">
        <p14:creationId xmlns:p14="http://schemas.microsoft.com/office/powerpoint/2010/main" val="2792405976"/>
      </p:ext>
    </p:extLst>
  </p:cSld>
  <p:clrMapOvr>
    <a:masterClrMapping/>
  </p:clrMapOvr>
  <p:transition advTm="253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24100" y="304800"/>
            <a:ext cx="6210300" cy="304800"/>
          </a:xfrm>
          <a:noFill/>
        </p:spPr>
        <p:txBody>
          <a:bodyPr vert="horz" wrap="square" lIns="90488" tIns="44450" rIns="90488" bIns="44450" rtlCol="0" anchor="ctr">
            <a:normAutofit fontScale="90000"/>
          </a:bodyPr>
          <a:lstStyle/>
          <a:p>
            <a:r>
              <a:rPr lang="en-US" altLang="en-US" dirty="0" smtClean="0"/>
              <a:t>Implementation Spectrum</a:t>
            </a:r>
          </a:p>
        </p:txBody>
      </p:sp>
      <p:sp>
        <p:nvSpPr>
          <p:cNvPr id="12291" name="Rectangle 3"/>
          <p:cNvSpPr>
            <a:spLocks noGrp="1" noChangeArrowheads="1"/>
          </p:cNvSpPr>
          <p:nvPr>
            <p:ph idx="1"/>
          </p:nvPr>
        </p:nvSpPr>
        <p:spPr>
          <a:xfrm>
            <a:off x="2032000" y="2914650"/>
            <a:ext cx="8128000" cy="3714750"/>
          </a:xfrm>
          <a:noFill/>
        </p:spPr>
        <p:txBody>
          <a:bodyPr vert="horz" lIns="90488" tIns="44450" rIns="90488" bIns="44450" rtlCol="0">
            <a:normAutofit/>
          </a:bodyPr>
          <a:lstStyle/>
          <a:p>
            <a:pPr lvl="1"/>
            <a:r>
              <a:rPr lang="en-US" altLang="en-US" sz="2000" dirty="0"/>
              <a:t>ASIC gives high performance at cost of inflexibility.</a:t>
            </a:r>
          </a:p>
          <a:p>
            <a:pPr lvl="1"/>
            <a:r>
              <a:rPr lang="en-US" altLang="en-US" sz="2000" dirty="0"/>
              <a:t>Processor is very flexible but not tuned to the application.</a:t>
            </a:r>
          </a:p>
          <a:p>
            <a:pPr lvl="1"/>
            <a:r>
              <a:rPr lang="en-US" altLang="en-US" sz="2000" dirty="0"/>
              <a:t>Reconfigurable hardware is a nice compromise.</a:t>
            </a:r>
          </a:p>
          <a:p>
            <a:pPr lvl="1"/>
            <a:endParaRPr lang="en-US" altLang="en-US" sz="2000" dirty="0"/>
          </a:p>
          <a:p>
            <a:pPr lvl="1">
              <a:buNone/>
            </a:pPr>
            <a:endParaRPr lang="en-US" altLang="en-US" dirty="0" smtClean="0"/>
          </a:p>
        </p:txBody>
      </p:sp>
      <p:sp>
        <p:nvSpPr>
          <p:cNvPr id="12292" name="Line 4"/>
          <p:cNvSpPr>
            <a:spLocks noChangeShapeType="1"/>
          </p:cNvSpPr>
          <p:nvPr/>
        </p:nvSpPr>
        <p:spPr bwMode="auto">
          <a:xfrm>
            <a:off x="2743200" y="1543050"/>
            <a:ext cx="66040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293" name="Line 5"/>
          <p:cNvSpPr>
            <a:spLocks noChangeShapeType="1"/>
          </p:cNvSpPr>
          <p:nvPr/>
        </p:nvSpPr>
        <p:spPr bwMode="auto">
          <a:xfrm>
            <a:off x="3556000" y="1371600"/>
            <a:ext cx="0" cy="400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294" name="Line 6"/>
          <p:cNvSpPr>
            <a:spLocks noChangeShapeType="1"/>
          </p:cNvSpPr>
          <p:nvPr/>
        </p:nvSpPr>
        <p:spPr bwMode="auto">
          <a:xfrm>
            <a:off x="6096000" y="1371600"/>
            <a:ext cx="0" cy="400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295" name="Line 7"/>
          <p:cNvSpPr>
            <a:spLocks noChangeShapeType="1"/>
          </p:cNvSpPr>
          <p:nvPr/>
        </p:nvSpPr>
        <p:spPr bwMode="auto">
          <a:xfrm>
            <a:off x="8636000" y="1371600"/>
            <a:ext cx="0" cy="400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296" name="Text Box 8"/>
          <p:cNvSpPr txBox="1">
            <a:spLocks noChangeArrowheads="1"/>
          </p:cNvSpPr>
          <p:nvPr/>
        </p:nvSpPr>
        <p:spPr bwMode="auto">
          <a:xfrm>
            <a:off x="2032000" y="1885950"/>
            <a:ext cx="304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Microprocessor</a:t>
            </a:r>
          </a:p>
        </p:txBody>
      </p:sp>
      <p:sp>
        <p:nvSpPr>
          <p:cNvPr id="12297" name="Text Box 9"/>
          <p:cNvSpPr txBox="1">
            <a:spLocks noChangeArrowheads="1"/>
          </p:cNvSpPr>
          <p:nvPr/>
        </p:nvSpPr>
        <p:spPr bwMode="auto">
          <a:xfrm>
            <a:off x="4978400" y="1885950"/>
            <a:ext cx="304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Reconfigurable</a:t>
            </a:r>
          </a:p>
          <a:p>
            <a:r>
              <a:rPr lang="en-US" altLang="en-US" sz="2000" b="1">
                <a:solidFill>
                  <a:schemeClr val="tx1"/>
                </a:solidFill>
                <a:latin typeface="Tekton" pitchFamily="34" charset="0"/>
              </a:rPr>
              <a:t>    Hardware</a:t>
            </a:r>
          </a:p>
        </p:txBody>
      </p:sp>
      <p:sp>
        <p:nvSpPr>
          <p:cNvPr id="12298" name="Text Box 10"/>
          <p:cNvSpPr txBox="1">
            <a:spLocks noChangeArrowheads="1"/>
          </p:cNvSpPr>
          <p:nvPr/>
        </p:nvSpPr>
        <p:spPr bwMode="auto">
          <a:xfrm>
            <a:off x="8026400" y="1885950"/>
            <a:ext cx="172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accent1"/>
                </a:solidFill>
                <a:latin typeface="Arial" panose="020B0604020202020204" pitchFamily="34" charset="0"/>
              </a:defRPr>
            </a:lvl1pPr>
            <a:lvl2pPr marL="742950" indent="-285750">
              <a:defRPr>
                <a:solidFill>
                  <a:schemeClr val="accent1"/>
                </a:solidFill>
                <a:latin typeface="Arial" panose="020B0604020202020204" pitchFamily="34" charset="0"/>
              </a:defRPr>
            </a:lvl2pPr>
            <a:lvl3pPr marL="1143000" indent="-228600">
              <a:defRPr>
                <a:solidFill>
                  <a:schemeClr val="accent1"/>
                </a:solidFill>
                <a:latin typeface="Arial" panose="020B0604020202020204" pitchFamily="34" charset="0"/>
              </a:defRPr>
            </a:lvl3pPr>
            <a:lvl4pPr marL="1600200" indent="-228600">
              <a:defRPr>
                <a:solidFill>
                  <a:schemeClr val="accent1"/>
                </a:solidFill>
                <a:latin typeface="Arial" panose="020B0604020202020204" pitchFamily="34" charset="0"/>
              </a:defRPr>
            </a:lvl4pPr>
            <a:lvl5pPr marL="2057400" indent="-228600">
              <a:defRPr>
                <a:solidFill>
                  <a:schemeClr val="accent1"/>
                </a:solidFill>
                <a:latin typeface="Arial" panose="020B0604020202020204" pitchFamily="34" charset="0"/>
              </a:defRPr>
            </a:lvl5pPr>
            <a:lvl6pPr marL="2514600" indent="-228600" eaLnBrk="0" fontAlgn="base" hangingPunct="0">
              <a:spcBef>
                <a:spcPct val="0"/>
              </a:spcBef>
              <a:spcAft>
                <a:spcPct val="0"/>
              </a:spcAft>
              <a:defRPr>
                <a:solidFill>
                  <a:schemeClr val="accent1"/>
                </a:solidFill>
                <a:latin typeface="Arial" panose="020B0604020202020204" pitchFamily="34" charset="0"/>
              </a:defRPr>
            </a:lvl6pPr>
            <a:lvl7pPr marL="2971800" indent="-228600" eaLnBrk="0" fontAlgn="base" hangingPunct="0">
              <a:spcBef>
                <a:spcPct val="0"/>
              </a:spcBef>
              <a:spcAft>
                <a:spcPct val="0"/>
              </a:spcAft>
              <a:defRPr>
                <a:solidFill>
                  <a:schemeClr val="accent1"/>
                </a:solidFill>
                <a:latin typeface="Arial" panose="020B0604020202020204" pitchFamily="34" charset="0"/>
              </a:defRPr>
            </a:lvl7pPr>
            <a:lvl8pPr marL="3429000" indent="-228600" eaLnBrk="0" fontAlgn="base" hangingPunct="0">
              <a:spcBef>
                <a:spcPct val="0"/>
              </a:spcBef>
              <a:spcAft>
                <a:spcPct val="0"/>
              </a:spcAft>
              <a:defRPr>
                <a:solidFill>
                  <a:schemeClr val="accent1"/>
                </a:solidFill>
                <a:latin typeface="Arial" panose="020B0604020202020204" pitchFamily="34" charset="0"/>
              </a:defRPr>
            </a:lvl8pPr>
            <a:lvl9pPr marL="3886200" indent="-228600" eaLnBrk="0" fontAlgn="base" hangingPunct="0">
              <a:spcBef>
                <a:spcPct val="0"/>
              </a:spcBef>
              <a:spcAft>
                <a:spcPct val="0"/>
              </a:spcAft>
              <a:defRPr>
                <a:solidFill>
                  <a:schemeClr val="accent1"/>
                </a:solidFill>
                <a:latin typeface="Arial" panose="020B0604020202020204" pitchFamily="34" charset="0"/>
              </a:defRPr>
            </a:lvl9pPr>
          </a:lstStyle>
          <a:p>
            <a:r>
              <a:rPr lang="en-US" altLang="en-US" sz="2000" b="1">
                <a:solidFill>
                  <a:schemeClr val="tx1"/>
                </a:solidFill>
                <a:latin typeface="Tekton" pitchFamily="34" charset="0"/>
              </a:rPr>
              <a:t>ASIC</a:t>
            </a:r>
          </a:p>
        </p:txBody>
      </p:sp>
      <p:sp>
        <p:nvSpPr>
          <p:cNvPr id="2" name="Slide Number Placeholder 1"/>
          <p:cNvSpPr>
            <a:spLocks noGrp="1"/>
          </p:cNvSpPr>
          <p:nvPr>
            <p:ph type="sldNum" sz="quarter" idx="12"/>
          </p:nvPr>
        </p:nvSpPr>
        <p:spPr/>
        <p:txBody>
          <a:bodyPr/>
          <a:lstStyle/>
          <a:p>
            <a:fld id="{88052B49-B001-4BD4-AB97-993CC8622380}" type="slidenum">
              <a:rPr lang="en-GB" smtClean="0"/>
              <a:t>6</a:t>
            </a:fld>
            <a:endParaRPr lang="en-GB"/>
          </a:p>
        </p:txBody>
      </p:sp>
    </p:spTree>
    <p:extLst>
      <p:ext uri="{BB962C8B-B14F-4D97-AF65-F5344CB8AC3E}">
        <p14:creationId xmlns:p14="http://schemas.microsoft.com/office/powerpoint/2010/main" val="251677076"/>
      </p:ext>
    </p:extLst>
  </p:cSld>
  <p:clrMapOvr>
    <a:masterClrMapping/>
  </p:clrMapOvr>
  <p:transition advTm="253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24100" y="339009"/>
            <a:ext cx="7962900" cy="411075"/>
          </a:xfrm>
          <a:noFill/>
        </p:spPr>
        <p:txBody>
          <a:bodyPr vert="horz" wrap="square" lIns="90488" tIns="44450" rIns="90488" bIns="44450" rtlCol="0" anchor="ctr">
            <a:normAutofit fontScale="90000"/>
          </a:bodyPr>
          <a:lstStyle/>
          <a:p>
            <a:r>
              <a:rPr lang="en-US" altLang="en-US" dirty="0" smtClean="0"/>
              <a:t>Implementation Spectrum: </a:t>
            </a:r>
            <a:r>
              <a:rPr lang="en-GB" dirty="0">
                <a:solidFill>
                  <a:srgbClr val="242729"/>
                </a:solidFill>
                <a:latin typeface="inherit"/>
              </a:rPr>
              <a:t>ASIC VS </a:t>
            </a:r>
            <a:r>
              <a:rPr lang="en-GB" dirty="0" smtClean="0">
                <a:solidFill>
                  <a:srgbClr val="242729"/>
                </a:solidFill>
                <a:latin typeface="inherit"/>
              </a:rPr>
              <a:t>FPGA</a:t>
            </a:r>
            <a:endParaRPr lang="en-US" altLang="en-US" dirty="0" smtClean="0"/>
          </a:p>
        </p:txBody>
      </p:sp>
      <p:sp>
        <p:nvSpPr>
          <p:cNvPr id="3" name="Rectangle 2"/>
          <p:cNvSpPr/>
          <p:nvPr/>
        </p:nvSpPr>
        <p:spPr>
          <a:xfrm>
            <a:off x="1676400" y="1295400"/>
            <a:ext cx="8610600" cy="3970318"/>
          </a:xfrm>
          <a:prstGeom prst="rect">
            <a:avLst/>
          </a:prstGeom>
        </p:spPr>
        <p:txBody>
          <a:bodyPr wrap="square">
            <a:spAutoFit/>
          </a:bodyPr>
          <a:lstStyle/>
          <a:p>
            <a:r>
              <a:rPr lang="en-GB" dirty="0">
                <a:solidFill>
                  <a:srgbClr val="242729"/>
                </a:solidFill>
                <a:latin typeface="Verdana" panose="020B0604030504040204" pitchFamily="34" charset="0"/>
              </a:rPr>
              <a:t>A Field Programmable Gate Array can be seen as the prototyping stage of Application Specific Integrated Circuits: ASICs are very expensive to manufacture, and once it's made there is no going back (as the most expensive fixed cost is the masks [sort of manufacturing "stencil"] and their development). FPGAs are reprogrammable many times, however because of the fact that a generic array of gates is connected to accomplish your goal, it is not optimised like ASICs. Also, FPGAs are natively dynamic devices in that if you power it off, you loose not only the current state but also your configuration. Boards now exist though that add a FLASH chip and/or a microcontroller to load the configuration at </a:t>
            </a:r>
            <a:r>
              <a:rPr lang="en-GB" dirty="0" err="1">
                <a:solidFill>
                  <a:srgbClr val="242729"/>
                </a:solidFill>
                <a:latin typeface="Verdana" panose="020B0604030504040204" pitchFamily="34" charset="0"/>
              </a:rPr>
              <a:t>startup</a:t>
            </a:r>
            <a:r>
              <a:rPr lang="en-GB" dirty="0">
                <a:solidFill>
                  <a:srgbClr val="242729"/>
                </a:solidFill>
                <a:latin typeface="Verdana" panose="020B0604030504040204" pitchFamily="34" charset="0"/>
              </a:rPr>
              <a:t> so this tends to be a less important argument. Both ASICs and FPGAs can be configured with Hardware Description Languages, and sometimes FPGAs are used for the end product. But generally ASICs kick in when the design is fixed.</a:t>
            </a:r>
          </a:p>
        </p:txBody>
      </p:sp>
      <p:sp>
        <p:nvSpPr>
          <p:cNvPr id="4" name="Slide Number Placeholder 3"/>
          <p:cNvSpPr>
            <a:spLocks noGrp="1"/>
          </p:cNvSpPr>
          <p:nvPr>
            <p:ph type="sldNum" sz="quarter" idx="12"/>
          </p:nvPr>
        </p:nvSpPr>
        <p:spPr/>
        <p:txBody>
          <a:bodyPr/>
          <a:lstStyle/>
          <a:p>
            <a:fld id="{88052B49-B001-4BD4-AB97-993CC8622380}" type="slidenum">
              <a:rPr lang="en-GB" smtClean="0"/>
              <a:t>7</a:t>
            </a:fld>
            <a:endParaRPr lang="en-GB"/>
          </a:p>
        </p:txBody>
      </p:sp>
    </p:spTree>
    <p:extLst>
      <p:ext uri="{BB962C8B-B14F-4D97-AF65-F5344CB8AC3E}">
        <p14:creationId xmlns:p14="http://schemas.microsoft.com/office/powerpoint/2010/main" val="2414557472"/>
      </p:ext>
    </p:extLst>
  </p:cSld>
  <p:clrMapOvr>
    <a:masterClrMapping/>
  </p:clrMapOvr>
  <p:transition advTm="253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24100" y="256140"/>
            <a:ext cx="8039100" cy="411075"/>
          </a:xfrm>
          <a:noFill/>
        </p:spPr>
        <p:txBody>
          <a:bodyPr vert="horz" wrap="square" lIns="90488" tIns="44450" rIns="90488" bIns="44450" rtlCol="0" anchor="ctr">
            <a:normAutofit fontScale="90000"/>
          </a:bodyPr>
          <a:lstStyle/>
          <a:p>
            <a:r>
              <a:rPr lang="en-US" altLang="en-US" dirty="0" smtClean="0">
                <a:solidFill>
                  <a:schemeClr val="tx1"/>
                </a:solidFill>
              </a:rPr>
              <a:t>Implementation Spectrum:  </a:t>
            </a:r>
            <a:r>
              <a:rPr lang="en-GB" dirty="0">
                <a:solidFill>
                  <a:schemeClr val="tx1"/>
                </a:solidFill>
              </a:rPr>
              <a:t>FPGA </a:t>
            </a:r>
            <a:r>
              <a:rPr lang="en-GB" dirty="0" smtClean="0">
                <a:solidFill>
                  <a:schemeClr val="tx1"/>
                </a:solidFill>
              </a:rPr>
              <a:t>vs microcontroller</a:t>
            </a:r>
            <a:endParaRPr lang="en-US" altLang="en-US" dirty="0" smtClean="0">
              <a:solidFill>
                <a:schemeClr val="tx1"/>
              </a:solidFill>
            </a:endParaRPr>
          </a:p>
        </p:txBody>
      </p:sp>
      <p:sp>
        <p:nvSpPr>
          <p:cNvPr id="3" name="Rectangle 2"/>
          <p:cNvSpPr/>
          <p:nvPr/>
        </p:nvSpPr>
        <p:spPr>
          <a:xfrm>
            <a:off x="2000250" y="1026985"/>
            <a:ext cx="8686800" cy="5355312"/>
          </a:xfrm>
          <a:prstGeom prst="rect">
            <a:avLst/>
          </a:prstGeom>
        </p:spPr>
        <p:txBody>
          <a:bodyPr wrap="square">
            <a:spAutoFit/>
          </a:bodyPr>
          <a:lstStyle/>
          <a:p>
            <a:r>
              <a:rPr lang="en-GB" dirty="0"/>
              <a:t>As for the difference between a microcontroller and a FPGA, you can consider a microcontroller to be an ASIC which basically processes code in FLASH/ROM sequentially. You can make microcontrollers with FPGAs even if it's not optimised, but not the opposite. FPGAs are wired just like electronic circuits so you can have truly parallel circuits, not like in a microcontroller where the processor jumps from a piece of code to another to simulate good-enough parallelism. However because FPGAs have been designed for parallel tasks, it's not as easy to write sequential code as in a microcontroller.</a:t>
            </a:r>
          </a:p>
          <a:p>
            <a:r>
              <a:rPr lang="en-GB" dirty="0"/>
              <a:t>For example, typically if you write in pseudocode "let C be A XOR B", on a FPGA that will be translated into "build a XOR gate with the </a:t>
            </a:r>
            <a:r>
              <a:rPr lang="en-GB" dirty="0" err="1"/>
              <a:t>lego</a:t>
            </a:r>
            <a:r>
              <a:rPr lang="en-GB" dirty="0"/>
              <a:t> bricks contained (lookup tables and latches), and connect A/B as inputs and C as output" which will be updated every clock cycle regardless of whether C is used or not. Whereas on a microcontroller that will be translated into "read instruction - it's a XOR of variables at address A and address B of RAM, result to store at address C. Load arithmetic logic units registers, then ask the ALU to do a XOR, then copy the output register at address C of RAM". On the user side though, both instructions were 1 line of code. If we were to do this, THEN something else, in HDL we would have to define what is called a Process to artificially do sequences - separate from the parallel code. Whereas in a microcontroller there is nothing to do. On the other hand, to get "parallelism" (tuning in and out really) out of a microcontroller, you would need to juggle with threads which is not trivial. Different ways of working, different purposes.</a:t>
            </a:r>
          </a:p>
        </p:txBody>
      </p:sp>
      <p:sp>
        <p:nvSpPr>
          <p:cNvPr id="2" name="Slide Number Placeholder 1"/>
          <p:cNvSpPr>
            <a:spLocks noGrp="1"/>
          </p:cNvSpPr>
          <p:nvPr>
            <p:ph type="sldNum" sz="quarter" idx="12"/>
          </p:nvPr>
        </p:nvSpPr>
        <p:spPr/>
        <p:txBody>
          <a:bodyPr/>
          <a:lstStyle/>
          <a:p>
            <a:fld id="{88052B49-B001-4BD4-AB97-993CC8622380}" type="slidenum">
              <a:rPr lang="en-GB" smtClean="0"/>
              <a:t>8</a:t>
            </a:fld>
            <a:endParaRPr lang="en-GB"/>
          </a:p>
        </p:txBody>
      </p:sp>
    </p:spTree>
    <p:extLst>
      <p:ext uri="{BB962C8B-B14F-4D97-AF65-F5344CB8AC3E}">
        <p14:creationId xmlns:p14="http://schemas.microsoft.com/office/powerpoint/2010/main" val="503948662"/>
      </p:ext>
    </p:extLst>
  </p:cSld>
  <p:clrMapOvr>
    <a:masterClrMapping/>
  </p:clrMapOvr>
  <p:transition advTm="253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802" y="304801"/>
            <a:ext cx="8967198" cy="372603"/>
          </a:xfrm>
        </p:spPr>
        <p:txBody>
          <a:bodyPr>
            <a:normAutofit fontScale="90000"/>
          </a:bodyPr>
          <a:lstStyle/>
          <a:p>
            <a:r>
              <a:rPr lang="en-US" altLang="en-US" dirty="0" smtClean="0">
                <a:solidFill>
                  <a:schemeClr val="tx1"/>
                </a:solidFill>
              </a:rPr>
              <a:t>Implementation Spectrum:  </a:t>
            </a:r>
            <a:r>
              <a:rPr lang="en-GB" dirty="0" smtClean="0">
                <a:solidFill>
                  <a:schemeClr val="tx1"/>
                </a:solidFill>
              </a:rPr>
              <a:t>FPGA vs ASIC vs microcontroller</a:t>
            </a:r>
            <a:endParaRPr lang="en-GB" dirty="0"/>
          </a:p>
        </p:txBody>
      </p:sp>
      <p:sp>
        <p:nvSpPr>
          <p:cNvPr id="7" name="Rectangle 3"/>
          <p:cNvSpPr>
            <a:spLocks noChangeArrowheads="1"/>
          </p:cNvSpPr>
          <p:nvPr/>
        </p:nvSpPr>
        <p:spPr bwMode="auto">
          <a:xfrm>
            <a:off x="1981200" y="1210018"/>
            <a:ext cx="8305800" cy="4924425"/>
          </a:xfrm>
          <a:prstGeom prst="rect">
            <a:avLst/>
          </a:prstGeom>
          <a:solidFill>
            <a:srgbClr val="FFFFFF"/>
          </a:solidFill>
          <a:ln>
            <a:noFill/>
          </a:ln>
          <a:effectLst/>
          <a:extLs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r>
              <a:rPr lang="en-US" altLang="en-US" sz="2000" b="1" dirty="0">
                <a:latin typeface="inherit"/>
              </a:rPr>
              <a:t>In summary:</a:t>
            </a:r>
            <a:endParaRPr lang="en-US" altLang="en-US" sz="2000" dirty="0"/>
          </a:p>
          <a:p>
            <a:pPr eaLnBrk="0" fontAlgn="base" hangingPunct="0">
              <a:spcBef>
                <a:spcPct val="0"/>
              </a:spcBef>
              <a:spcAft>
                <a:spcPct val="0"/>
              </a:spcAft>
            </a:pPr>
            <a:r>
              <a:rPr lang="en-US" altLang="en-US" sz="2000" dirty="0">
                <a:latin typeface="inherit"/>
              </a:rPr>
              <a:t>ASIC VS FPGA: fixed, more expensive for small number of products (cheaper for high volumes), </a:t>
            </a:r>
          </a:p>
          <a:p>
            <a:pPr eaLnBrk="0" fontAlgn="base" hangingPunct="0">
              <a:spcBef>
                <a:spcPct val="0"/>
              </a:spcBef>
              <a:spcAft>
                <a:spcPct val="0"/>
              </a:spcAft>
            </a:pPr>
            <a:r>
              <a:rPr lang="en-US" altLang="en-US" sz="2000" dirty="0">
                <a:latin typeface="inherit"/>
              </a:rPr>
              <a:t>but more </a:t>
            </a:r>
            <a:r>
              <a:rPr lang="en-US" altLang="en-US" sz="2000" dirty="0" err="1">
                <a:latin typeface="inherit"/>
              </a:rPr>
              <a:t>optimised</a:t>
            </a:r>
            <a:r>
              <a:rPr lang="en-US" altLang="en-US" sz="2000" dirty="0">
                <a:latin typeface="inherit"/>
              </a:rPr>
              <a:t>.</a:t>
            </a:r>
            <a:endParaRPr lang="en-US" altLang="en-US" sz="2000" dirty="0"/>
          </a:p>
          <a:p>
            <a:pPr eaLnBrk="0" fontAlgn="base" hangingPunct="0">
              <a:spcBef>
                <a:spcPct val="0"/>
              </a:spcBef>
              <a:spcAft>
                <a:spcPct val="0"/>
              </a:spcAft>
            </a:pPr>
            <a:r>
              <a:rPr lang="en-US" altLang="en-US" sz="2000" dirty="0">
                <a:latin typeface="inherit"/>
              </a:rPr>
              <a:t>ASIC VS microcontroller: certainly like comparing a tool with a hammer.</a:t>
            </a:r>
            <a:endParaRPr lang="en-US" altLang="en-US" sz="2000" dirty="0"/>
          </a:p>
          <a:p>
            <a:pPr eaLnBrk="0" fontAlgn="base" hangingPunct="0">
              <a:spcBef>
                <a:spcPct val="0"/>
              </a:spcBef>
              <a:spcAft>
                <a:spcPct val="0"/>
              </a:spcAft>
            </a:pPr>
            <a:r>
              <a:rPr lang="en-US" altLang="en-US" sz="2000" dirty="0">
                <a:latin typeface="inherit"/>
              </a:rPr>
              <a:t>FPGA VS microcontroller: not </a:t>
            </a:r>
            <a:r>
              <a:rPr lang="en-US" altLang="en-US" sz="2000" dirty="0" err="1">
                <a:latin typeface="inherit"/>
              </a:rPr>
              <a:t>optimised</a:t>
            </a:r>
            <a:r>
              <a:rPr lang="en-US" altLang="en-US" sz="2000" dirty="0">
                <a:latin typeface="inherit"/>
              </a:rPr>
              <a:t> for sequential code processing, but can do truly parallel tasks very easily </a:t>
            </a:r>
          </a:p>
          <a:p>
            <a:pPr eaLnBrk="0" fontAlgn="base" hangingPunct="0">
              <a:spcBef>
                <a:spcPct val="0"/>
              </a:spcBef>
              <a:spcAft>
                <a:spcPct val="0"/>
              </a:spcAft>
            </a:pPr>
            <a:r>
              <a:rPr lang="en-US" altLang="en-US" sz="2000" dirty="0">
                <a:latin typeface="inherit"/>
              </a:rPr>
              <a:t>as well.</a:t>
            </a:r>
            <a:r>
              <a:rPr lang="en-US" altLang="en-US" sz="2000" dirty="0"/>
              <a:t> </a:t>
            </a:r>
          </a:p>
          <a:p>
            <a:pPr eaLnBrk="0" fontAlgn="base" hangingPunct="0">
              <a:spcBef>
                <a:spcPct val="0"/>
              </a:spcBef>
              <a:spcAft>
                <a:spcPct val="0"/>
              </a:spcAft>
            </a:pPr>
            <a:r>
              <a:rPr lang="en-US" altLang="en-US" sz="2000" i="1" dirty="0">
                <a:latin typeface="inherit"/>
              </a:rPr>
              <a:t>Generally</a:t>
            </a:r>
            <a:r>
              <a:rPr lang="en-US" altLang="en-US" sz="2000" dirty="0"/>
              <a:t> </a:t>
            </a:r>
            <a:r>
              <a:rPr lang="en-US" altLang="en-US" sz="2000" dirty="0">
                <a:latin typeface="inherit"/>
              </a:rPr>
              <a:t>FPGAs are programmed in HDL, microcontrollers in C/Assembly</a:t>
            </a:r>
            <a:endParaRPr lang="en-US" altLang="en-US" sz="2000" dirty="0"/>
          </a:p>
          <a:p>
            <a:pPr eaLnBrk="0" fontAlgn="base" hangingPunct="0">
              <a:spcBef>
                <a:spcPct val="0"/>
              </a:spcBef>
              <a:spcAft>
                <a:spcPct val="0"/>
              </a:spcAft>
            </a:pPr>
            <a:r>
              <a:rPr lang="en-US" altLang="en-US" sz="2000" dirty="0">
                <a:latin typeface="inherit"/>
              </a:rPr>
              <a:t>Whenever speed of parallel tasks is an issue, take an FPGA, evolve your design and finally make it an ASIC if it's cheaper to you in the long run (mass production). If sequential tasks are okay, take a microcontroller. I guess you could do an even more application specific IC from this if it's cheaper to you in the long run as well. The best solution will probably be a bit of both.</a:t>
            </a:r>
            <a:endParaRPr lang="en-US" altLang="en-US" sz="2000" dirty="0"/>
          </a:p>
        </p:txBody>
      </p:sp>
      <p:sp>
        <p:nvSpPr>
          <p:cNvPr id="8" name="Slide Number Placeholder 7"/>
          <p:cNvSpPr>
            <a:spLocks noGrp="1"/>
          </p:cNvSpPr>
          <p:nvPr>
            <p:ph type="sldNum" sz="quarter" idx="12"/>
          </p:nvPr>
        </p:nvSpPr>
        <p:spPr/>
        <p:txBody>
          <a:bodyPr/>
          <a:lstStyle/>
          <a:p>
            <a:fld id="{88052B49-B001-4BD4-AB97-993CC8622380}" type="slidenum">
              <a:rPr lang="en-GB" smtClean="0"/>
              <a:t>9</a:t>
            </a:fld>
            <a:endParaRPr lang="en-GB"/>
          </a:p>
        </p:txBody>
      </p:sp>
    </p:spTree>
    <p:extLst>
      <p:ext uri="{BB962C8B-B14F-4D97-AF65-F5344CB8AC3E}">
        <p14:creationId xmlns:p14="http://schemas.microsoft.com/office/powerpoint/2010/main" val="701804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2574</Words>
  <Application>Microsoft Office PowerPoint</Application>
  <PresentationFormat>Widescreen</PresentationFormat>
  <Paragraphs>636</Paragraphs>
  <Slides>44</Slides>
  <Notes>4</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61" baseType="lpstr">
      <vt:lpstr>Arial</vt:lpstr>
      <vt:lpstr>Book Antiqua</vt:lpstr>
      <vt:lpstr>Calibri</vt:lpstr>
      <vt:lpstr>Calibri Light</vt:lpstr>
      <vt:lpstr>Courier New</vt:lpstr>
      <vt:lpstr>Dom Casual</vt:lpstr>
      <vt:lpstr>Franklin Gothic Demi</vt:lpstr>
      <vt:lpstr>GillSans</vt:lpstr>
      <vt:lpstr>inherit</vt:lpstr>
      <vt:lpstr>Tekton</vt:lpstr>
      <vt:lpstr>Times</vt:lpstr>
      <vt:lpstr>Times New Roman</vt:lpstr>
      <vt:lpstr>Verdana</vt:lpstr>
      <vt:lpstr>Wingdings</vt:lpstr>
      <vt:lpstr>Office Theme</vt:lpstr>
      <vt:lpstr>Visio</vt:lpstr>
      <vt:lpstr>Bitmap Image</vt:lpstr>
      <vt:lpstr>What is Reconfigurable Computing?</vt:lpstr>
      <vt:lpstr>What characterizes Reconfigurable Computing?</vt:lpstr>
      <vt:lpstr>Microprocessor-based Systems (Temporal)</vt:lpstr>
      <vt:lpstr>Reconfigurable Computing</vt:lpstr>
      <vt:lpstr>Example: Bubblesort (Spatial)</vt:lpstr>
      <vt:lpstr>Implementation Spectrum</vt:lpstr>
      <vt:lpstr>Implementation Spectrum: ASIC VS FPGA</vt:lpstr>
      <vt:lpstr>Implementation Spectrum:  FPGA vs microcontroller</vt:lpstr>
      <vt:lpstr>Implementation Spectrum:  FPGA vs ASIC vs microcontroller</vt:lpstr>
      <vt:lpstr>Implementation Spectrum</vt:lpstr>
      <vt:lpstr>Motivation: What is an FPGA?</vt:lpstr>
      <vt:lpstr>Motivation: What is an FPGA?</vt:lpstr>
      <vt:lpstr>Motivation: FPGA vs ASIC vs Microcontroller</vt:lpstr>
      <vt:lpstr>Motivation: General structure of an FPGA</vt:lpstr>
      <vt:lpstr>Motivation: Xilinx Spartan 3 FPGAs</vt:lpstr>
      <vt:lpstr>Motivation: CLB Structure</vt:lpstr>
      <vt:lpstr>Motivation: CLB Slice Structure</vt:lpstr>
      <vt:lpstr>Motivation: LUT (Look-Up Table) Functionality</vt:lpstr>
      <vt:lpstr>VHDL</vt:lpstr>
      <vt:lpstr>VHDL</vt:lpstr>
      <vt:lpstr>Computation Models</vt:lpstr>
      <vt:lpstr>Computation Models</vt:lpstr>
      <vt:lpstr>Computation Models</vt:lpstr>
      <vt:lpstr>Mapping Logics to FPGAs</vt:lpstr>
      <vt:lpstr>Mapping Logics to FPGAs</vt:lpstr>
      <vt:lpstr>Reconfigurable Hardware</vt:lpstr>
      <vt:lpstr>Logic Element</vt:lpstr>
      <vt:lpstr>Field-Programmable Gate Array</vt:lpstr>
      <vt:lpstr>FPGA Architecture Issues</vt:lpstr>
      <vt:lpstr>In the Beginning - Xilinx XC4000 Cell</vt:lpstr>
      <vt:lpstr>In the Beginning - Xilinx XC4000 Routing</vt:lpstr>
      <vt:lpstr>Altera Stratix Logic Element</vt:lpstr>
      <vt:lpstr>Altera Stratix Logic Array Blocks (Clusters)</vt:lpstr>
      <vt:lpstr>Design abstractions</vt:lpstr>
      <vt:lpstr>High-level Compilers</vt:lpstr>
      <vt:lpstr>Translating a Design to an FPGA</vt:lpstr>
      <vt:lpstr>Circuit Compilation</vt:lpstr>
      <vt:lpstr>Technology Mapping: A Simple Example</vt:lpstr>
      <vt:lpstr>Processor + FPGA</vt:lpstr>
      <vt:lpstr>Processor + FPGA (cont..)</vt:lpstr>
      <vt:lpstr>Programmable System on a Chip</vt:lpstr>
      <vt:lpstr>Dynamic Reconfiguration</vt:lpstr>
      <vt:lpstr>Classifying Reconfiguration</vt:lpstr>
      <vt:lpstr>Types of Reconfiguration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What is an FPGA?</dc:title>
  <dc:creator>salih</dc:creator>
  <cp:lastModifiedBy>Windows User</cp:lastModifiedBy>
  <cp:revision>6</cp:revision>
  <dcterms:created xsi:type="dcterms:W3CDTF">2019-03-18T05:44:20Z</dcterms:created>
  <dcterms:modified xsi:type="dcterms:W3CDTF">2019-03-19T14:33:05Z</dcterms:modified>
</cp:coreProperties>
</file>